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1" r:id="rId4"/>
    <p:sldId id="325" r:id="rId5"/>
    <p:sldId id="309" r:id="rId6"/>
    <p:sldId id="310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36" r:id="rId16"/>
    <p:sldId id="337" r:id="rId17"/>
    <p:sldId id="338" r:id="rId18"/>
    <p:sldId id="339" r:id="rId19"/>
    <p:sldId id="340" r:id="rId20"/>
    <p:sldId id="341" r:id="rId21"/>
    <p:sldId id="322" r:id="rId22"/>
    <p:sldId id="346" r:id="rId23"/>
    <p:sldId id="323" r:id="rId24"/>
    <p:sldId id="343" r:id="rId25"/>
    <p:sldId id="344" r:id="rId26"/>
    <p:sldId id="345" r:id="rId27"/>
    <p:sldId id="331" r:id="rId28"/>
    <p:sldId id="332" r:id="rId29"/>
    <p:sldId id="268" r:id="rId30"/>
    <p:sldId id="278" r:id="rId31"/>
    <p:sldId id="282" r:id="rId32"/>
    <p:sldId id="297" r:id="rId33"/>
    <p:sldId id="333" r:id="rId34"/>
    <p:sldId id="334" r:id="rId35"/>
    <p:sldId id="335" r:id="rId36"/>
    <p:sldId id="265" r:id="rId37"/>
    <p:sldId id="280" r:id="rId38"/>
    <p:sldId id="306" r:id="rId3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74600" autoAdjust="0"/>
  </p:normalViewPr>
  <p:slideViewPr>
    <p:cSldViewPr>
      <p:cViewPr varScale="1">
        <p:scale>
          <a:sx n="54" d="100"/>
          <a:sy n="54" d="100"/>
        </p:scale>
        <p:origin x="-1842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AMFILE03\Jhb2vol1\Users\Marketing%20Planning\Competitive%20Intelligence\Other\Presentations\2013-10%20JVZ%20Car%20Conference\Cost%20recre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8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Sheet1!$A$5:$C$5</c:f>
              <c:strCache>
                <c:ptCount val="1"/>
                <c:pt idx="0">
                  <c:v>OEM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Sheet1!$D$3:$Q$3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Sheet1!$D$5:$Q$5</c:f>
              <c:numCache>
                <c:formatCode>General</c:formatCode>
                <c:ptCount val="14"/>
                <c:pt idx="0">
                  <c:v>32000</c:v>
                </c:pt>
                <c:pt idx="1">
                  <c:v>32300</c:v>
                </c:pt>
                <c:pt idx="2">
                  <c:v>32700</c:v>
                </c:pt>
                <c:pt idx="3">
                  <c:v>32370</c:v>
                </c:pt>
                <c:pt idx="4">
                  <c:v>31700</c:v>
                </c:pt>
                <c:pt idx="5">
                  <c:v>31800</c:v>
                </c:pt>
                <c:pt idx="6">
                  <c:v>34300</c:v>
                </c:pt>
                <c:pt idx="7">
                  <c:v>37900</c:v>
                </c:pt>
                <c:pt idx="8">
                  <c:v>38300</c:v>
                </c:pt>
                <c:pt idx="9">
                  <c:v>35900</c:v>
                </c:pt>
                <c:pt idx="10">
                  <c:v>28400</c:v>
                </c:pt>
                <c:pt idx="11">
                  <c:v>28050</c:v>
                </c:pt>
                <c:pt idx="12">
                  <c:v>28300</c:v>
                </c:pt>
                <c:pt idx="13">
                  <c:v>29200</c:v>
                </c:pt>
              </c:numCache>
            </c:numRef>
          </c:val>
        </c:ser>
        <c:ser>
          <c:idx val="3"/>
          <c:order val="1"/>
          <c:tx>
            <c:strRef>
              <c:f>Sheet1!$A$7:$C$7</c:f>
              <c:strCache>
                <c:ptCount val="1"/>
                <c:pt idx="0">
                  <c:v>Components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Sheet1!$D$3:$Q$3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Sheet1!$D$7:$Q$7</c:f>
              <c:numCache>
                <c:formatCode>General</c:formatCode>
                <c:ptCount val="14"/>
                <c:pt idx="0">
                  <c:v>67200</c:v>
                </c:pt>
                <c:pt idx="1">
                  <c:v>69500</c:v>
                </c:pt>
                <c:pt idx="2">
                  <c:v>72100</c:v>
                </c:pt>
                <c:pt idx="3">
                  <c:v>74100</c:v>
                </c:pt>
                <c:pt idx="4">
                  <c:v>75000</c:v>
                </c:pt>
                <c:pt idx="5">
                  <c:v>74500</c:v>
                </c:pt>
                <c:pt idx="6">
                  <c:v>78000</c:v>
                </c:pt>
                <c:pt idx="7">
                  <c:v>78500</c:v>
                </c:pt>
                <c:pt idx="8">
                  <c:v>79000</c:v>
                </c:pt>
                <c:pt idx="9">
                  <c:v>74800</c:v>
                </c:pt>
                <c:pt idx="10">
                  <c:v>62100</c:v>
                </c:pt>
                <c:pt idx="11">
                  <c:v>64000</c:v>
                </c:pt>
                <c:pt idx="12">
                  <c:v>68250</c:v>
                </c:pt>
                <c:pt idx="13">
                  <c:v>70000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233147392"/>
        <c:axId val="164508160"/>
      </c:barChart>
      <c:catAx>
        <c:axId val="23314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4508160"/>
        <c:crosses val="autoZero"/>
        <c:auto val="1"/>
        <c:lblAlgn val="ctr"/>
        <c:lblOffset val="100"/>
        <c:noMultiLvlLbl val="0"/>
      </c:catAx>
      <c:valAx>
        <c:axId val="1645081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3147392"/>
        <c:crosses val="autoZero"/>
        <c:crossBetween val="between"/>
      </c:valAx>
      <c:spPr>
        <a:noFill/>
        <a:ln w="25397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Iron!$B$15</c:f>
              <c:strCache>
                <c:ptCount val="1"/>
                <c:pt idx="0">
                  <c:v>Cost Material %</c:v>
                </c:pt>
              </c:strCache>
            </c:strRef>
          </c:tx>
          <c:invertIfNegative val="0"/>
          <c:cat>
            <c:strRef>
              <c:f>Iron!$C$14:$E$14</c:f>
              <c:strCache>
                <c:ptCount val="3"/>
                <c:pt idx="0">
                  <c:v>IN</c:v>
                </c:pt>
                <c:pt idx="1">
                  <c:v>SA External</c:v>
                </c:pt>
                <c:pt idx="2">
                  <c:v>SA Internal</c:v>
                </c:pt>
              </c:strCache>
            </c:strRef>
          </c:cat>
          <c:val>
            <c:numRef>
              <c:f>Iron!$C$15:$E$15</c:f>
              <c:numCache>
                <c:formatCode>General</c:formatCode>
                <c:ptCount val="3"/>
                <c:pt idx="0">
                  <c:v>47</c:v>
                </c:pt>
                <c:pt idx="1">
                  <c:v>43.24</c:v>
                </c:pt>
                <c:pt idx="2">
                  <c:v>44.1</c:v>
                </c:pt>
              </c:numCache>
            </c:numRef>
          </c:val>
        </c:ser>
        <c:ser>
          <c:idx val="1"/>
          <c:order val="1"/>
          <c:tx>
            <c:strRef>
              <c:f>Iron!$B$16</c:f>
              <c:strCache>
                <c:ptCount val="1"/>
                <c:pt idx="0">
                  <c:v>% Ratio direct labour cost</c:v>
                </c:pt>
              </c:strCache>
            </c:strRef>
          </c:tx>
          <c:invertIfNegative val="0"/>
          <c:cat>
            <c:strRef>
              <c:f>Iron!$C$14:$E$14</c:f>
              <c:strCache>
                <c:ptCount val="3"/>
                <c:pt idx="0">
                  <c:v>IN</c:v>
                </c:pt>
                <c:pt idx="1">
                  <c:v>SA External</c:v>
                </c:pt>
                <c:pt idx="2">
                  <c:v>SA Internal</c:v>
                </c:pt>
              </c:strCache>
            </c:strRef>
          </c:cat>
          <c:val>
            <c:numRef>
              <c:f>Iron!$C$16:$E$16</c:f>
              <c:numCache>
                <c:formatCode>General</c:formatCode>
                <c:ptCount val="3"/>
                <c:pt idx="0">
                  <c:v>14</c:v>
                </c:pt>
                <c:pt idx="1">
                  <c:v>30.8</c:v>
                </c:pt>
                <c:pt idx="2">
                  <c:v>35.42</c:v>
                </c:pt>
              </c:numCache>
            </c:numRef>
          </c:val>
        </c:ser>
        <c:ser>
          <c:idx val="2"/>
          <c:order val="2"/>
          <c:tx>
            <c:strRef>
              <c:f>Iron!$B$17</c:f>
              <c:strCache>
                <c:ptCount val="1"/>
                <c:pt idx="0">
                  <c:v>% Ratio indirect labour cost</c:v>
                </c:pt>
              </c:strCache>
            </c:strRef>
          </c:tx>
          <c:invertIfNegative val="0"/>
          <c:cat>
            <c:strRef>
              <c:f>Iron!$C$14:$E$14</c:f>
              <c:strCache>
                <c:ptCount val="3"/>
                <c:pt idx="0">
                  <c:v>IN</c:v>
                </c:pt>
                <c:pt idx="1">
                  <c:v>SA External</c:v>
                </c:pt>
                <c:pt idx="2">
                  <c:v>SA Internal</c:v>
                </c:pt>
              </c:strCache>
            </c:strRef>
          </c:cat>
          <c:val>
            <c:numRef>
              <c:f>Iron!$C$17:$E$17</c:f>
              <c:numCache>
                <c:formatCode>General</c:formatCode>
                <c:ptCount val="3"/>
                <c:pt idx="0">
                  <c:v>10</c:v>
                </c:pt>
                <c:pt idx="1">
                  <c:v>32.5</c:v>
                </c:pt>
                <c:pt idx="2">
                  <c:v>37.380000000000003</c:v>
                </c:pt>
              </c:numCache>
            </c:numRef>
          </c:val>
        </c:ser>
        <c:ser>
          <c:idx val="3"/>
          <c:order val="3"/>
          <c:tx>
            <c:strRef>
              <c:f>Iron!$B$18</c:f>
              <c:strCache>
                <c:ptCount val="1"/>
                <c:pt idx="0">
                  <c:v>Cost overheads %</c:v>
                </c:pt>
              </c:strCache>
            </c:strRef>
          </c:tx>
          <c:invertIfNegative val="0"/>
          <c:cat>
            <c:strRef>
              <c:f>Iron!$C$14:$E$14</c:f>
              <c:strCache>
                <c:ptCount val="3"/>
                <c:pt idx="0">
                  <c:v>IN</c:v>
                </c:pt>
                <c:pt idx="1">
                  <c:v>SA External</c:v>
                </c:pt>
                <c:pt idx="2">
                  <c:v>SA Internal</c:v>
                </c:pt>
              </c:strCache>
            </c:strRef>
          </c:cat>
          <c:val>
            <c:numRef>
              <c:f>Iron!$C$18:$E$18</c:f>
              <c:numCache>
                <c:formatCode>General</c:formatCode>
                <c:ptCount val="3"/>
                <c:pt idx="0">
                  <c:v>17</c:v>
                </c:pt>
                <c:pt idx="1">
                  <c:v>17</c:v>
                </c:pt>
                <c:pt idx="2">
                  <c:v>19.55</c:v>
                </c:pt>
              </c:numCache>
            </c:numRef>
          </c:val>
        </c:ser>
        <c:ser>
          <c:idx val="4"/>
          <c:order val="4"/>
          <c:tx>
            <c:strRef>
              <c:f>Iron!$B$19</c:f>
              <c:strCache>
                <c:ptCount val="1"/>
                <c:pt idx="0">
                  <c:v>Electricity cost</c:v>
                </c:pt>
              </c:strCache>
            </c:strRef>
          </c:tx>
          <c:invertIfNegative val="0"/>
          <c:cat>
            <c:strRef>
              <c:f>Iron!$C$14:$E$14</c:f>
              <c:strCache>
                <c:ptCount val="3"/>
                <c:pt idx="0">
                  <c:v>IN</c:v>
                </c:pt>
                <c:pt idx="1">
                  <c:v>SA External</c:v>
                </c:pt>
                <c:pt idx="2">
                  <c:v>SA Internal</c:v>
                </c:pt>
              </c:strCache>
            </c:strRef>
          </c:cat>
          <c:val>
            <c:numRef>
              <c:f>Iron!$C$19:$E$19</c:f>
              <c:numCache>
                <c:formatCode>General</c:formatCode>
                <c:ptCount val="3"/>
                <c:pt idx="0">
                  <c:v>12</c:v>
                </c:pt>
                <c:pt idx="1">
                  <c:v>9.1199999999999992</c:v>
                </c:pt>
                <c:pt idx="2">
                  <c:v>8.7100000000000009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100"/>
        <c:axId val="101536768"/>
        <c:axId val="124784000"/>
      </c:barChart>
      <c:catAx>
        <c:axId val="101536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24784000"/>
        <c:crosses val="autoZero"/>
        <c:auto val="1"/>
        <c:lblAlgn val="ctr"/>
        <c:lblOffset val="100"/>
        <c:noMultiLvlLbl val="0"/>
      </c:catAx>
      <c:valAx>
        <c:axId val="124784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15367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blank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100% CBU import</c:v>
                </c:pt>
                <c:pt idx="1">
                  <c:v>Production for domestic market</c:v>
                </c:pt>
                <c:pt idx="2">
                  <c:v>CBU export</c:v>
                </c:pt>
                <c:pt idx="3">
                  <c:v>Parts export</c:v>
                </c:pt>
                <c:pt idx="4">
                  <c:v>Balance of trade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1">
                  <c:v>101.10149324208726</c:v>
                </c:pt>
                <c:pt idx="2">
                  <c:v>77.501493242087264</c:v>
                </c:pt>
                <c:pt idx="3">
                  <c:v>49.20000000000001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solid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339933"/>
              </a:solidFill>
            </c:spPr>
          </c:dPt>
          <c:dLbls>
            <c:dLbl>
              <c:idx val="0"/>
              <c:layout/>
              <c:tx>
                <c:rich>
                  <a:bodyPr rot="-5400000" vert="horz"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R 121 billion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11111111111111"/>
                  <c:y val="5.6118443743353626E-3"/>
                </c:manualLayout>
              </c:layout>
              <c:tx>
                <c:rich>
                  <a:bodyPr rot="0" vert="horz"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R49 billion 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Sheet1!$A$2:$A$6</c:f>
              <c:strCache>
                <c:ptCount val="5"/>
                <c:pt idx="0">
                  <c:v>100% CBU import</c:v>
                </c:pt>
                <c:pt idx="1">
                  <c:v>Production for domestic market</c:v>
                </c:pt>
                <c:pt idx="2">
                  <c:v>CBU export</c:v>
                </c:pt>
                <c:pt idx="3">
                  <c:v>Parts export</c:v>
                </c:pt>
                <c:pt idx="4">
                  <c:v>Balance of trade</c:v>
                </c:pt>
              </c:strCache>
            </c:strRef>
          </c:cat>
          <c:val>
            <c:numRef>
              <c:f>Sheet1!$C$2:$C$6</c:f>
              <c:numCache>
                <c:formatCode>_ * #,##0_ ;_ * \-#,##0_ ;_ * "-"??_ ;_ @_ </c:formatCode>
                <c:ptCount val="5"/>
                <c:pt idx="0">
                  <c:v>120.51112061591107</c:v>
                </c:pt>
                <c:pt idx="1">
                  <c:v>19.409627373823771</c:v>
                </c:pt>
                <c:pt idx="2">
                  <c:v>23.599999999999994</c:v>
                </c:pt>
                <c:pt idx="3">
                  <c:v>28.30149324208725</c:v>
                </c:pt>
                <c:pt idx="4">
                  <c:v>49.20000000000001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2788992"/>
        <c:axId val="16451104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line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100% CBU import</c:v>
                </c:pt>
                <c:pt idx="1">
                  <c:v>Production for domestic market</c:v>
                </c:pt>
                <c:pt idx="2">
                  <c:v>CBU export</c:v>
                </c:pt>
                <c:pt idx="3">
                  <c:v>Parts export</c:v>
                </c:pt>
                <c:pt idx="4">
                  <c:v>Balance of trade</c:v>
                </c:pt>
              </c:strCache>
            </c:strRef>
          </c:cat>
          <c:val>
            <c:numRef>
              <c:f>Sheet1!$D$2:$D$6</c:f>
              <c:numCache>
                <c:formatCode>_ * #,##0_ ;_ * \-#,##0_ ;_ * "-"??_ ;_ @_ </c:formatCode>
                <c:ptCount val="5"/>
                <c:pt idx="0">
                  <c:v>120.51112061591107</c:v>
                </c:pt>
                <c:pt idx="1">
                  <c:v>120.51112061591107</c:v>
                </c:pt>
                <c:pt idx="3">
                  <c:v>49.20000000000001</c:v>
                </c:pt>
                <c:pt idx="4">
                  <c:v>49.20000000000001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line 2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100% CBU import</c:v>
                </c:pt>
                <c:pt idx="1">
                  <c:v>Production for domestic market</c:v>
                </c:pt>
                <c:pt idx="2">
                  <c:v>CBU export</c:v>
                </c:pt>
                <c:pt idx="3">
                  <c:v>Parts export</c:v>
                </c:pt>
                <c:pt idx="4">
                  <c:v>Balance of trade</c:v>
                </c:pt>
              </c:strCache>
            </c:strRef>
          </c:cat>
          <c:val>
            <c:numRef>
              <c:f>Sheet1!$E$2:$E$6</c:f>
              <c:numCache>
                <c:formatCode>_ * #,##0_ ;_ * \-#,##0_ ;_ * "-"??_ ;_ @_ </c:formatCode>
                <c:ptCount val="5"/>
                <c:pt idx="1">
                  <c:v>101.10149324208726</c:v>
                </c:pt>
                <c:pt idx="2">
                  <c:v>101.10149324208726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line 3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100% CBU import</c:v>
                </c:pt>
                <c:pt idx="1">
                  <c:v>Production for domestic market</c:v>
                </c:pt>
                <c:pt idx="2">
                  <c:v>CBU export</c:v>
                </c:pt>
                <c:pt idx="3">
                  <c:v>Parts export</c:v>
                </c:pt>
                <c:pt idx="4">
                  <c:v>Balance of trade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2" formatCode="_ * #,##0_ ;_ * \-#,##0_ ;_ * &quot;-&quot;??_ ;_ @_ ">
                  <c:v>77.501493242087264</c:v>
                </c:pt>
                <c:pt idx="3" formatCode="_ * #,##0_ ;_ * \-#,##0_ ;_ * &quot;-&quot;??_ ;_ @_ ">
                  <c:v>77.501493242087264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788992"/>
        <c:axId val="164511040"/>
      </c:lineChart>
      <c:catAx>
        <c:axId val="232788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64511040"/>
        <c:crosses val="autoZero"/>
        <c:auto val="1"/>
        <c:lblAlgn val="ctr"/>
        <c:lblOffset val="100"/>
        <c:noMultiLvlLbl val="0"/>
      </c:catAx>
      <c:valAx>
        <c:axId val="164511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 billion Ne t Outflow </a:t>
                </a:r>
                <a:endParaRPr lang="en-US" dirty="0"/>
              </a:p>
            </c:rich>
          </c:tx>
          <c:layout/>
          <c:overlay val="0"/>
        </c:title>
        <c:numFmt formatCode="_ * #,##0_ ;_ * \-#,##0_ ;_ * &quot;-&quot;??_ ;_ @_ " sourceLinked="1"/>
        <c:majorTickMark val="out"/>
        <c:minorTickMark val="none"/>
        <c:tickLblPos val="nextTo"/>
        <c:crossAx val="23278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7672916607392"/>
          <c:y val="4.4861391929187228E-2"/>
          <c:w val="0.87625745677677558"/>
          <c:h val="0.70769712434679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16.399999999999999</c:v>
                </c:pt>
                <c:pt idx="1">
                  <c:v>19.2</c:v>
                </c:pt>
                <c:pt idx="2">
                  <c:v>17.2</c:v>
                </c:pt>
                <c:pt idx="3">
                  <c:v>19.899999999999999</c:v>
                </c:pt>
                <c:pt idx="4">
                  <c:v>22.8</c:v>
                </c:pt>
                <c:pt idx="5">
                  <c:v>29.7</c:v>
                </c:pt>
                <c:pt idx="6">
                  <c:v>38</c:v>
                </c:pt>
                <c:pt idx="7">
                  <c:v>50.2</c:v>
                </c:pt>
                <c:pt idx="8">
                  <c:v>49.8</c:v>
                </c:pt>
                <c:pt idx="9">
                  <c:v>58</c:v>
                </c:pt>
                <c:pt idx="10">
                  <c:v>72.5</c:v>
                </c:pt>
                <c:pt idx="11">
                  <c:v>88.5</c:v>
                </c:pt>
                <c:pt idx="12">
                  <c:v>102.2</c:v>
                </c:pt>
                <c:pt idx="13">
                  <c:v>108.9</c:v>
                </c:pt>
                <c:pt idx="14">
                  <c:v>79.900000000000006</c:v>
                </c:pt>
                <c:pt idx="15">
                  <c:v>100.2</c:v>
                </c:pt>
                <c:pt idx="16">
                  <c:v>120.8</c:v>
                </c:pt>
                <c:pt idx="17">
                  <c:v>136.1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4.2</c:v>
                </c:pt>
                <c:pt idx="1">
                  <c:v>5.0999999999999996</c:v>
                </c:pt>
                <c:pt idx="2">
                  <c:v>6.6</c:v>
                </c:pt>
                <c:pt idx="3">
                  <c:v>10.1</c:v>
                </c:pt>
                <c:pt idx="4">
                  <c:v>14.8</c:v>
                </c:pt>
                <c:pt idx="5">
                  <c:v>20</c:v>
                </c:pt>
                <c:pt idx="6">
                  <c:v>30</c:v>
                </c:pt>
                <c:pt idx="7">
                  <c:v>40.1</c:v>
                </c:pt>
                <c:pt idx="8">
                  <c:v>40.700000000000003</c:v>
                </c:pt>
                <c:pt idx="9">
                  <c:v>39.200000000000003</c:v>
                </c:pt>
                <c:pt idx="10">
                  <c:v>45.3</c:v>
                </c:pt>
                <c:pt idx="11">
                  <c:v>54.7</c:v>
                </c:pt>
                <c:pt idx="12">
                  <c:v>67.599999999999994</c:v>
                </c:pt>
                <c:pt idx="13">
                  <c:v>94.2</c:v>
                </c:pt>
                <c:pt idx="14">
                  <c:v>61</c:v>
                </c:pt>
                <c:pt idx="15">
                  <c:v>69.5</c:v>
                </c:pt>
                <c:pt idx="16">
                  <c:v>82.2</c:v>
                </c:pt>
                <c:pt idx="17">
                  <c:v>86.9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232788480"/>
        <c:axId val="139568832"/>
      </c:barChart>
      <c:catAx>
        <c:axId val="23278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568832"/>
        <c:crosses val="autoZero"/>
        <c:auto val="1"/>
        <c:lblAlgn val="ctr"/>
        <c:lblOffset val="100"/>
        <c:noMultiLvlLbl val="0"/>
      </c:catAx>
      <c:valAx>
        <c:axId val="1395688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 billion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2788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Units Exported (PC</a:t>
            </a:r>
            <a:r>
              <a:rPr lang="en-GB" baseline="0" dirty="0" smtClean="0"/>
              <a:t> &amp; LCV)</a:t>
            </a:r>
            <a:endParaRPr lang="en-US" dirty="0"/>
          </a:p>
        </c:rich>
      </c:tx>
      <c:layout>
        <c:manualLayout>
          <c:xMode val="edge"/>
          <c:yMode val="edge"/>
          <c:x val="0.3789417689147875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67184467204324"/>
          <c:y val="0.12176449205448907"/>
          <c:w val="0.84993418943397747"/>
          <c:h val="0.68669952851242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Sheet1!$B$2:$B$10</c:f>
              <c:numCache>
                <c:formatCode>_ * #,##0_ ;_ * \-#,##0_ ;_ * "-"??_ ;_ @_ </c:formatCode>
                <c:ptCount val="9"/>
                <c:pt idx="0">
                  <c:v>110.059</c:v>
                </c:pt>
                <c:pt idx="1">
                  <c:v>139.48800000000003</c:v>
                </c:pt>
                <c:pt idx="2">
                  <c:v>179.32000000000002</c:v>
                </c:pt>
                <c:pt idx="3">
                  <c:v>170.58700000000002</c:v>
                </c:pt>
                <c:pt idx="4">
                  <c:v>282.98399999999987</c:v>
                </c:pt>
                <c:pt idx="5">
                  <c:v>174.11599999999999</c:v>
                </c:pt>
                <c:pt idx="6">
                  <c:v>238.60399999999998</c:v>
                </c:pt>
                <c:pt idx="7">
                  <c:v>271.65400000000005</c:v>
                </c:pt>
                <c:pt idx="8">
                  <c:v>276.81900000000002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144832"/>
        <c:axId val="139571136"/>
      </c:barChart>
      <c:catAx>
        <c:axId val="23314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571136"/>
        <c:crosses val="autoZero"/>
        <c:auto val="1"/>
        <c:lblAlgn val="ctr"/>
        <c:lblOffset val="100"/>
        <c:noMultiLvlLbl val="0"/>
      </c:catAx>
      <c:valAx>
        <c:axId val="139571136"/>
        <c:scaling>
          <c:orientation val="minMax"/>
          <c:min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Units </a:t>
                </a:r>
                <a:r>
                  <a:rPr lang="en-US" dirty="0" smtClean="0"/>
                  <a:t> (‘000)</a:t>
                </a:r>
                <a:endParaRPr lang="en-US" dirty="0"/>
              </a:p>
            </c:rich>
          </c:tx>
          <c:layout/>
          <c:overlay val="0"/>
        </c:title>
        <c:numFmt formatCode="_ * #,##0_ ;_ * \-#,##0_ ;_ * &quot;-&quot;??_ ;_ @_ " sourceLinked="1"/>
        <c:majorTickMark val="out"/>
        <c:minorTickMark val="none"/>
        <c:tickLblPos val="nextTo"/>
        <c:crossAx val="23314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Average local content (%)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38560986597044"/>
          <c:y val="0.10779653766772795"/>
          <c:w val="0.8716972152659036"/>
          <c:h val="0.72090849278364899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dLbls>
            <c:numFmt formatCode="#,#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40</c:v>
                </c:pt>
                <c:pt idx="1">
                  <c:v>51.2</c:v>
                </c:pt>
                <c:pt idx="2">
                  <c:v>54</c:v>
                </c:pt>
                <c:pt idx="3">
                  <c:v>45</c:v>
                </c:pt>
                <c:pt idx="4">
                  <c:v>49.7</c:v>
                </c:pt>
                <c:pt idx="5">
                  <c:v>54.25</c:v>
                </c:pt>
                <c:pt idx="6">
                  <c:v>54.5</c:v>
                </c:pt>
                <c:pt idx="7">
                  <c:v>56.6</c:v>
                </c:pt>
                <c:pt idx="8">
                  <c:v>61</c:v>
                </c:pt>
                <c:pt idx="9">
                  <c:v>57.2</c:v>
                </c:pt>
                <c:pt idx="10">
                  <c:v>54.2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593856"/>
        <c:axId val="139573440"/>
      </c:lineChart>
      <c:catAx>
        <c:axId val="23359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573440"/>
        <c:crosses val="autoZero"/>
        <c:auto val="1"/>
        <c:lblAlgn val="ctr"/>
        <c:lblOffset val="100"/>
        <c:noMultiLvlLbl val="0"/>
      </c:catAx>
      <c:valAx>
        <c:axId val="139573440"/>
        <c:scaling>
          <c:orientation val="minMax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crossAx val="23359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160" b="1" i="0" u="none" strike="noStrike" baseline="0" dirty="0" smtClean="0"/>
              <a:t>Import vs. export (R) value (2012)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South Africa  (1.6:1)</c:v>
                </c:pt>
                <c:pt idx="1">
                  <c:v>Russia  (0.0:1)</c:v>
                </c:pt>
                <c:pt idx="2">
                  <c:v>Brazil  (6.0:1)</c:v>
                </c:pt>
                <c:pt idx="3">
                  <c:v>India  (15.3:1)</c:v>
                </c:pt>
                <c:pt idx="4">
                  <c:v>China  (7.2:1)</c:v>
                </c:pt>
              </c:strCache>
            </c:strRef>
          </c:cat>
          <c:val>
            <c:numRef>
              <c:f>Sheet1!$B$2:$B$6</c:f>
              <c:numCache>
                <c:formatCode>_ * #,##0.0_ ;_ * \-#,##0.0_ ;_ * "-"??_ ;_ @_ </c:formatCode>
                <c:ptCount val="5"/>
                <c:pt idx="0">
                  <c:v>136.1</c:v>
                </c:pt>
                <c:pt idx="1">
                  <c:v>9.2000000000000011</c:v>
                </c:pt>
                <c:pt idx="2">
                  <c:v>3574.5</c:v>
                </c:pt>
                <c:pt idx="3">
                  <c:v>6457.1</c:v>
                </c:pt>
                <c:pt idx="4">
                  <c:v>8093.8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339933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South Africa  (1.6:1)</c:v>
                </c:pt>
                <c:pt idx="1">
                  <c:v>Russia  (0.0:1)</c:v>
                </c:pt>
                <c:pt idx="2">
                  <c:v>Brazil  (6.0:1)</c:v>
                </c:pt>
                <c:pt idx="3">
                  <c:v>India  (15.3:1)</c:v>
                </c:pt>
                <c:pt idx="4">
                  <c:v>China  (7.2:1)</c:v>
                </c:pt>
              </c:strCache>
            </c:strRef>
          </c:cat>
          <c:val>
            <c:numRef>
              <c:f>Sheet1!$C$2:$C$6</c:f>
              <c:numCache>
                <c:formatCode>_ * #,##0.0_ ;_ * \-#,##0.0_ ;_ * "-"??_ ;_ @_ </c:formatCode>
                <c:ptCount val="5"/>
                <c:pt idx="0">
                  <c:v>86.9</c:v>
                </c:pt>
                <c:pt idx="1">
                  <c:v>940.3</c:v>
                </c:pt>
                <c:pt idx="2">
                  <c:v>594.70000000000005</c:v>
                </c:pt>
                <c:pt idx="3">
                  <c:v>421.7</c:v>
                </c:pt>
                <c:pt idx="4">
                  <c:v>1129.5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3565696"/>
        <c:axId val="165708928"/>
      </c:barChart>
      <c:catAx>
        <c:axId val="233565696"/>
        <c:scaling>
          <c:orientation val="minMax"/>
        </c:scaling>
        <c:delete val="0"/>
        <c:axPos val="l"/>
        <c:majorTickMark val="out"/>
        <c:minorTickMark val="none"/>
        <c:tickLblPos val="nextTo"/>
        <c:crossAx val="165708928"/>
        <c:crosses val="autoZero"/>
        <c:auto val="1"/>
        <c:lblAlgn val="ctr"/>
        <c:lblOffset val="100"/>
        <c:noMultiLvlLbl val="0"/>
      </c:catAx>
      <c:valAx>
        <c:axId val="165708928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one"/>
        <c:crossAx val="233565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2683605521532"/>
          <c:y val="0.92211801112823943"/>
          <c:w val="0.28080562846310875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CBU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2004</c:v>
                </c:pt>
                <c:pt idx="1">
                  <c:v>2012</c:v>
                </c:pt>
                <c:pt idx="4">
                  <c:v>Forecast 2020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136.327</c:v>
                </c:pt>
                <c:pt idx="1">
                  <c:v>362.39</c:v>
                </c:pt>
                <c:pt idx="4">
                  <c:v>600.0000000000025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2004</c:v>
                </c:pt>
                <c:pt idx="1">
                  <c:v>2012</c:v>
                </c:pt>
                <c:pt idx="4">
                  <c:v>Forecast 2020</c:v>
                </c:pt>
              </c:strCache>
            </c:strRef>
          </c:cat>
          <c:val>
            <c:numRef>
              <c:f>Sheet1!$C$2:$C$6</c:f>
              <c:numCache>
                <c:formatCode>_ * #,##0_ ;_ * \-#,##0_ ;_ * "-"??_ ;_ @_ </c:formatCode>
                <c:ptCount val="5"/>
                <c:pt idx="0">
                  <c:v>323.72899999999998</c:v>
                </c:pt>
                <c:pt idx="1">
                  <c:v>233.79499999999999</c:v>
                </c:pt>
                <c:pt idx="4">
                  <c:v>400.00000000000165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018304"/>
        <c:axId val="165713536"/>
      </c:barChart>
      <c:catAx>
        <c:axId val="23401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713536"/>
        <c:crosses val="autoZero"/>
        <c:auto val="1"/>
        <c:lblAlgn val="ctr"/>
        <c:lblOffset val="100"/>
        <c:noMultiLvlLbl val="0"/>
      </c:catAx>
      <c:valAx>
        <c:axId val="165713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Units 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(‘000)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340183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2004</c:v>
                </c:pt>
                <c:pt idx="1">
                  <c:v>2012</c:v>
                </c:pt>
                <c:pt idx="4">
                  <c:v>Forecast 2020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323.72899999999998</c:v>
                </c:pt>
                <c:pt idx="1">
                  <c:v>233.79499999999999</c:v>
                </c:pt>
                <c:pt idx="4">
                  <c:v>400.00000000000165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2004</c:v>
                </c:pt>
                <c:pt idx="1">
                  <c:v>2012</c:v>
                </c:pt>
                <c:pt idx="4">
                  <c:v>Forecast 2020</c:v>
                </c:pt>
              </c:strCache>
            </c:strRef>
          </c:cat>
          <c:val>
            <c:numRef>
              <c:f>Sheet1!$C$2:$C$6</c:f>
              <c:numCache>
                <c:formatCode>_ * #,##0_ ;_ * \-#,##0_ ;_ * "-"??_ ;_ @_ </c:formatCode>
                <c:ptCount val="5"/>
                <c:pt idx="0">
                  <c:v>110.059</c:v>
                </c:pt>
                <c:pt idx="1">
                  <c:v>276.81900000000002</c:v>
                </c:pt>
                <c:pt idx="4">
                  <c:v>799.99999999999841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037248"/>
        <c:axId val="232652800"/>
      </c:barChart>
      <c:catAx>
        <c:axId val="23403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652800"/>
        <c:crosses val="autoZero"/>
        <c:auto val="1"/>
        <c:lblAlgn val="ctr"/>
        <c:lblOffset val="100"/>
        <c:noMultiLvlLbl val="0"/>
      </c:catAx>
      <c:valAx>
        <c:axId val="232652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Units </a:t>
                </a:r>
                <a:r>
                  <a:rPr lang="en-US" baseline="0" dirty="0" smtClean="0"/>
                  <a:t> (‘</a:t>
                </a:r>
                <a:r>
                  <a:rPr lang="en-US" dirty="0" smtClean="0"/>
                  <a:t>000)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34037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95342500535445"/>
          <c:y val="7.7564796436196015E-2"/>
          <c:w val="0.7628645261341247"/>
          <c:h val="0.492274799886006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Metal!$B$13</c:f>
              <c:strCache>
                <c:ptCount val="1"/>
                <c:pt idx="0">
                  <c:v>Cost Material</c:v>
                </c:pt>
              </c:strCache>
            </c:strRef>
          </c:tx>
          <c:invertIfNegative val="0"/>
          <c:cat>
            <c:strRef>
              <c:f>Metal!$C$12:$E$12</c:f>
              <c:strCache>
                <c:ptCount val="3"/>
                <c:pt idx="0">
                  <c:v>IN</c:v>
                </c:pt>
                <c:pt idx="1">
                  <c:v>SA External</c:v>
                </c:pt>
                <c:pt idx="2">
                  <c:v>SA Internal</c:v>
                </c:pt>
              </c:strCache>
            </c:strRef>
          </c:cat>
          <c:val>
            <c:numRef>
              <c:f>Metal!$C$13:$E$13</c:f>
              <c:numCache>
                <c:formatCode>General</c:formatCode>
                <c:ptCount val="3"/>
                <c:pt idx="0">
                  <c:v>76</c:v>
                </c:pt>
                <c:pt idx="1">
                  <c:v>84</c:v>
                </c:pt>
                <c:pt idx="2">
                  <c:v>84.937600000000003</c:v>
                </c:pt>
              </c:numCache>
            </c:numRef>
          </c:val>
        </c:ser>
        <c:ser>
          <c:idx val="1"/>
          <c:order val="1"/>
          <c:tx>
            <c:strRef>
              <c:f>Metal!$B$14</c:f>
              <c:strCache>
                <c:ptCount val="1"/>
                <c:pt idx="0">
                  <c:v>Direct Labour Cost</c:v>
                </c:pt>
              </c:strCache>
            </c:strRef>
          </c:tx>
          <c:invertIfNegative val="0"/>
          <c:cat>
            <c:strRef>
              <c:f>Metal!$C$12:$E$12</c:f>
              <c:strCache>
                <c:ptCount val="3"/>
                <c:pt idx="0">
                  <c:v>IN</c:v>
                </c:pt>
                <c:pt idx="1">
                  <c:v>SA External</c:v>
                </c:pt>
                <c:pt idx="2">
                  <c:v>SA Internal</c:v>
                </c:pt>
              </c:strCache>
            </c:strRef>
          </c:cat>
          <c:val>
            <c:numRef>
              <c:f>Metal!$C$14:$E$14</c:f>
              <c:numCache>
                <c:formatCode>General</c:formatCode>
                <c:ptCount val="3"/>
                <c:pt idx="0">
                  <c:v>7</c:v>
                </c:pt>
                <c:pt idx="1">
                  <c:v>15</c:v>
                </c:pt>
                <c:pt idx="2">
                  <c:v>19.096</c:v>
                </c:pt>
              </c:numCache>
            </c:numRef>
          </c:val>
        </c:ser>
        <c:ser>
          <c:idx val="2"/>
          <c:order val="2"/>
          <c:tx>
            <c:strRef>
              <c:f>Metal!$B$15</c:f>
              <c:strCache>
                <c:ptCount val="1"/>
                <c:pt idx="0">
                  <c:v>Indirect Labour Cost</c:v>
                </c:pt>
              </c:strCache>
            </c:strRef>
          </c:tx>
          <c:invertIfNegative val="0"/>
          <c:cat>
            <c:strRef>
              <c:f>Metal!$C$12:$E$12</c:f>
              <c:strCache>
                <c:ptCount val="3"/>
                <c:pt idx="0">
                  <c:v>IN</c:v>
                </c:pt>
                <c:pt idx="1">
                  <c:v>SA External</c:v>
                </c:pt>
                <c:pt idx="2">
                  <c:v>SA Internal</c:v>
                </c:pt>
              </c:strCache>
            </c:strRef>
          </c:cat>
          <c:val>
            <c:numRef>
              <c:f>Metal!$C$15:$E$15</c:f>
              <c:numCache>
                <c:formatCode>General</c:formatCode>
                <c:ptCount val="3"/>
                <c:pt idx="0">
                  <c:v>4</c:v>
                </c:pt>
                <c:pt idx="1">
                  <c:v>13</c:v>
                </c:pt>
                <c:pt idx="2">
                  <c:v>16.12</c:v>
                </c:pt>
              </c:numCache>
            </c:numRef>
          </c:val>
        </c:ser>
        <c:ser>
          <c:idx val="3"/>
          <c:order val="3"/>
          <c:tx>
            <c:strRef>
              <c:f>Metal!$B$16</c:f>
              <c:strCache>
                <c:ptCount val="1"/>
                <c:pt idx="0">
                  <c:v>Cost Overheads</c:v>
                </c:pt>
              </c:strCache>
            </c:strRef>
          </c:tx>
          <c:invertIfNegative val="0"/>
          <c:cat>
            <c:strRef>
              <c:f>Metal!$C$12:$E$12</c:f>
              <c:strCache>
                <c:ptCount val="3"/>
                <c:pt idx="0">
                  <c:v>IN</c:v>
                </c:pt>
                <c:pt idx="1">
                  <c:v>SA External</c:v>
                </c:pt>
                <c:pt idx="2">
                  <c:v>SA Internal</c:v>
                </c:pt>
              </c:strCache>
            </c:strRef>
          </c:cat>
          <c:val>
            <c:numRef>
              <c:f>Metal!$C$16:$E$16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16.12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100"/>
        <c:axId val="94201344"/>
        <c:axId val="39910720"/>
      </c:barChart>
      <c:catAx>
        <c:axId val="94201344"/>
        <c:scaling>
          <c:orientation val="minMax"/>
        </c:scaling>
        <c:delete val="0"/>
        <c:axPos val="b"/>
        <c:majorTickMark val="out"/>
        <c:minorTickMark val="none"/>
        <c:tickLblPos val="nextTo"/>
        <c:crossAx val="39910720"/>
        <c:crosses val="autoZero"/>
        <c:auto val="1"/>
        <c:lblAlgn val="ctr"/>
        <c:lblOffset val="100"/>
        <c:noMultiLvlLbl val="0"/>
      </c:catAx>
      <c:valAx>
        <c:axId val="39910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42013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3C2EC-6321-4F28-84D1-8129E2539DA8}" type="datetimeFigureOut">
              <a:rPr lang="en-ZA" smtClean="0"/>
              <a:pPr/>
              <a:t>2013/10/21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50EFA-3326-4A54-AA7F-F3C86021FCD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3162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6BFFD-BA48-4B8B-8096-2B441E9A84D5}" type="datetimeFigureOut">
              <a:rPr lang="en-ZA" smtClean="0"/>
              <a:pPr/>
              <a:t>2013/10/21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54" y="4714876"/>
            <a:ext cx="543716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A40DC-F4DF-42BD-BAF9-5F2150554A3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728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ADD Speaker Notes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DC-F4DF-42BD-BAF9-5F2150554A37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254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DC-F4DF-42BD-BAF9-5F2150554A37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266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7BD295C-6FDC-414F-9A86-1D16CCA507E7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714875"/>
            <a:ext cx="499110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D22A1F1-0E0C-4BD7-889C-18DF8E548103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4112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3288"/>
            <a:ext cx="4987925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D1B1428-15F7-4F61-A248-D3088840EB96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4112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4875"/>
            <a:ext cx="498792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1363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419084-C124-48F6-9289-FFF47C261480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73CF55-4D27-4C7C-B380-BB24D40C77B2}" type="slidenum">
              <a:rPr lang="en-ZA" smtClean="0"/>
              <a:pPr>
                <a:defRPr/>
              </a:pPr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9E60C-63F5-484F-873F-0C8AD6646ADD}" type="slidenum">
              <a:rPr lang="en-ZA" smtClean="0"/>
              <a:pPr>
                <a:defRPr/>
              </a:pPr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DC-F4DF-42BD-BAF9-5F2150554A37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266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40DC-F4DF-42BD-BAF9-5F2150554A37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266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6E43-025C-459F-9F70-1D16DF47010D}" type="datetime1">
              <a:rPr lang="en-US" smtClean="0"/>
              <a:t>10/21/2013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A45-A03D-41E0-AE03-325D624BF516}" type="datetime1">
              <a:rPr lang="en-US" smtClean="0"/>
              <a:t>10/21/2013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EC77-FA95-469A-ACA7-9A4963EC57E8}" type="datetime1">
              <a:rPr lang="en-US" smtClean="0"/>
              <a:t>10/21/2013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69951"/>
            <a:ext cx="8371743" cy="6842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Diagramm durch Klicken auf Symbol hinzufügen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DC9D-76DE-4C4E-A0B6-EC7C1563D0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10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5DB4-EF5F-4AB2-950C-29CC5AD78460}" type="datetime1">
              <a:rPr lang="en-US" smtClean="0"/>
              <a:t>10/21/2013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9E7F-6F77-45BA-AB33-9F73DB75BD50}" type="datetime1">
              <a:rPr lang="en-US" smtClean="0"/>
              <a:t>10/21/2013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0869-1643-46E4-ABBF-69AC35C0CA3F}" type="datetime1">
              <a:rPr lang="en-US" smtClean="0"/>
              <a:t>10/21/2013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86AE-DC31-4128-BA67-440919CA39A2}" type="datetime1">
              <a:rPr lang="en-US" smtClean="0"/>
              <a:t>10/21/2013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57C5-072E-4A37-88E6-3552D13EDCD8}" type="datetime1">
              <a:rPr lang="en-US" smtClean="0"/>
              <a:t>10/21/2013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4237-8C07-4792-822E-2D5852DDC18B}" type="datetime1">
              <a:rPr lang="en-US" smtClean="0"/>
              <a:t>10/21/2013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7544-8783-4C93-AB8E-2DCDA19BAE4C}" type="datetime1">
              <a:rPr lang="en-US" smtClean="0"/>
              <a:t>10/21/2013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6E5F-E838-456F-8CD0-B90BB4C2B3DF}" type="datetime1">
              <a:rPr lang="en-US" smtClean="0"/>
              <a:t>10/21/2013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F7A8-0D24-43E6-AA07-03CFA882AB6F}" type="datetime1">
              <a:rPr lang="en-US" smtClean="0"/>
              <a:t>10/21/2013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233AB-C4F4-420C-A957-65AAA378376E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5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6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cdn5.caradvice.com.au/wp-content/uploads/2011/04/toyota-Hybrid-Camry-production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t="29798" b="5608"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rmAutofit/>
          </a:bodyPr>
          <a:lstStyle/>
          <a:p>
            <a:r>
              <a:rPr lang="en-ZA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APDP Vision 2020</a:t>
            </a:r>
            <a:br>
              <a:rPr lang="en-ZA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ZA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Can we do it?</a:t>
            </a:r>
            <a:endParaRPr lang="en-ZA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4286256"/>
            <a:ext cx="8072494" cy="2328882"/>
          </a:xfrm>
        </p:spPr>
        <p:txBody>
          <a:bodyPr>
            <a:normAutofit/>
          </a:bodyPr>
          <a:lstStyle/>
          <a:p>
            <a:r>
              <a:rPr lang="en-ZA" b="1" dirty="0" smtClean="0">
                <a:solidFill>
                  <a:srgbClr val="C00000"/>
                </a:solidFill>
              </a:rPr>
              <a:t>Dr Johan van </a:t>
            </a:r>
            <a:r>
              <a:rPr lang="en-ZA" b="1" dirty="0" err="1" smtClean="0">
                <a:solidFill>
                  <a:srgbClr val="C00000"/>
                </a:solidFill>
              </a:rPr>
              <a:t>Zyl</a:t>
            </a:r>
            <a:r>
              <a:rPr lang="en-ZA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ZA" sz="2800" dirty="0" smtClean="0"/>
              <a:t>President and CEO: Toyota SA Motors</a:t>
            </a:r>
          </a:p>
          <a:p>
            <a:r>
              <a:rPr lang="en-ZA" sz="2800" dirty="0" smtClean="0"/>
              <a:t>Managing Officer: Toyota Motor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0" y="763588"/>
            <a:ext cx="9144000" cy="60944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>
              <a:solidFill>
                <a:srgbClr val="FFFFFF"/>
              </a:solidFill>
            </a:endParaRPr>
          </a:p>
        </p:txBody>
      </p:sp>
      <p:pic>
        <p:nvPicPr>
          <p:cNvPr id="7171" name="Picture 15" descr="map"/>
          <p:cNvPicPr>
            <a:picLocks noChangeAspect="1" noChangeArrowheads="1"/>
          </p:cNvPicPr>
          <p:nvPr/>
        </p:nvPicPr>
        <p:blipFill>
          <a:blip r:embed="rId3">
            <a:lum bright="-34000"/>
          </a:blip>
          <a:srcRect l="2490"/>
          <a:stretch>
            <a:fillRect/>
          </a:stretch>
        </p:blipFill>
        <p:spPr bwMode="auto">
          <a:xfrm>
            <a:off x="0" y="1800225"/>
            <a:ext cx="9144000" cy="50609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8676" name="Rounded Rectangle 83"/>
          <p:cNvSpPr>
            <a:spLocks noChangeArrowheads="1"/>
          </p:cNvSpPr>
          <p:nvPr/>
        </p:nvSpPr>
        <p:spPr bwMode="auto">
          <a:xfrm>
            <a:off x="468313" y="1196975"/>
            <a:ext cx="8207375" cy="404813"/>
          </a:xfrm>
          <a:prstGeom prst="roundRect">
            <a:avLst>
              <a:gd name="adj" fmla="val 23116"/>
            </a:avLst>
          </a:prstGeom>
          <a:solidFill>
            <a:srgbClr val="FFFFFF">
              <a:alpha val="89803"/>
            </a:srgbClr>
          </a:solidFill>
          <a:ln w="127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ZA" altLang="en-US" b="1" dirty="0">
                <a:solidFill>
                  <a:srgbClr val="000000"/>
                </a:solidFill>
              </a:rPr>
              <a:t>Jan-Mar 2013 World Passenger/LCV Market Growth/Decline: </a:t>
            </a:r>
            <a:r>
              <a:rPr lang="en-ZA" altLang="en-US" sz="1600" b="1" dirty="0">
                <a:solidFill>
                  <a:srgbClr val="000000"/>
                </a:solidFill>
              </a:rPr>
              <a:t>Market: +11,9%</a:t>
            </a:r>
            <a:endParaRPr lang="en-ZA" altLang="en-US" sz="1600" b="1" dirty="0">
              <a:solidFill>
                <a:srgbClr val="0000FF"/>
              </a:solidFill>
            </a:endParaRPr>
          </a:p>
        </p:txBody>
      </p:sp>
      <p:sp>
        <p:nvSpPr>
          <p:cNvPr id="28677" name="Rounded Rectangle 82"/>
          <p:cNvSpPr>
            <a:spLocks noChangeArrowheads="1"/>
          </p:cNvSpPr>
          <p:nvPr/>
        </p:nvSpPr>
        <p:spPr bwMode="auto">
          <a:xfrm>
            <a:off x="677863" y="1858963"/>
            <a:ext cx="2160587" cy="2268537"/>
          </a:xfrm>
          <a:prstGeom prst="roundRect">
            <a:avLst>
              <a:gd name="adj" fmla="val 16667"/>
            </a:avLst>
          </a:prstGeom>
          <a:solidFill>
            <a:srgbClr val="FFFFFF">
              <a:alpha val="69803"/>
            </a:srgbClr>
          </a:solidFill>
          <a:ln w="127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ZA" altLang="en-US" sz="1300">
              <a:solidFill>
                <a:srgbClr val="000000"/>
              </a:solidFill>
            </a:endParaRPr>
          </a:p>
        </p:txBody>
      </p:sp>
      <p:sp>
        <p:nvSpPr>
          <p:cNvPr id="28678" name="Rectangle 75"/>
          <p:cNvSpPr>
            <a:spLocks noChangeArrowheads="1"/>
          </p:cNvSpPr>
          <p:nvPr/>
        </p:nvSpPr>
        <p:spPr bwMode="auto">
          <a:xfrm>
            <a:off x="876300" y="1919288"/>
            <a:ext cx="173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000" b="1">
                <a:solidFill>
                  <a:srgbClr val="000000"/>
                </a:solidFill>
              </a:rPr>
              <a:t>North America</a:t>
            </a:r>
          </a:p>
        </p:txBody>
      </p:sp>
      <p:cxnSp>
        <p:nvCxnSpPr>
          <p:cNvPr id="88" name="Straight Connector 87"/>
          <p:cNvCxnSpPr/>
          <p:nvPr/>
        </p:nvCxnSpPr>
        <p:spPr bwMode="auto">
          <a:xfrm>
            <a:off x="747713" y="3684588"/>
            <a:ext cx="1971675" cy="1587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80" name="Rounded Rectangle 87"/>
          <p:cNvSpPr>
            <a:spLocks noChangeArrowheads="1"/>
          </p:cNvSpPr>
          <p:nvPr/>
        </p:nvSpPr>
        <p:spPr bwMode="auto">
          <a:xfrm>
            <a:off x="6323013" y="1858963"/>
            <a:ext cx="2160587" cy="2339975"/>
          </a:xfrm>
          <a:prstGeom prst="roundRect">
            <a:avLst>
              <a:gd name="adj" fmla="val 16667"/>
            </a:avLst>
          </a:prstGeom>
          <a:solidFill>
            <a:srgbClr val="FFFFFF">
              <a:alpha val="69803"/>
            </a:srgbClr>
          </a:solidFill>
          <a:ln w="127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ZA" altLang="en-US" sz="1300">
              <a:solidFill>
                <a:srgbClr val="000000"/>
              </a:solidFill>
            </a:endParaRPr>
          </a:p>
        </p:txBody>
      </p:sp>
      <p:sp>
        <p:nvSpPr>
          <p:cNvPr id="28681" name="Rectangle 50"/>
          <p:cNvSpPr>
            <a:spLocks noChangeArrowheads="1"/>
          </p:cNvSpPr>
          <p:nvPr/>
        </p:nvSpPr>
        <p:spPr bwMode="auto">
          <a:xfrm>
            <a:off x="6526213" y="1919288"/>
            <a:ext cx="1855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000" b="1">
                <a:solidFill>
                  <a:srgbClr val="000000"/>
                </a:solidFill>
              </a:rPr>
              <a:t>Central and Eastern Europe</a:t>
            </a:r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6351588" y="3687763"/>
            <a:ext cx="2103437" cy="1587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83" name="Rounded Rectangle 88"/>
          <p:cNvSpPr>
            <a:spLocks noChangeArrowheads="1"/>
          </p:cNvSpPr>
          <p:nvPr/>
        </p:nvSpPr>
        <p:spPr bwMode="auto">
          <a:xfrm>
            <a:off x="3498850" y="4303713"/>
            <a:ext cx="2160588" cy="2339975"/>
          </a:xfrm>
          <a:prstGeom prst="roundRect">
            <a:avLst>
              <a:gd name="adj" fmla="val 16667"/>
            </a:avLst>
          </a:prstGeom>
          <a:solidFill>
            <a:srgbClr val="FFFFFF">
              <a:alpha val="69803"/>
            </a:srgbClr>
          </a:solidFill>
          <a:ln w="127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ZA" altLang="en-US" sz="1300">
              <a:solidFill>
                <a:srgbClr val="000000"/>
              </a:solidFill>
            </a:endParaRPr>
          </a:p>
        </p:txBody>
      </p:sp>
      <p:sp>
        <p:nvSpPr>
          <p:cNvPr id="28684" name="Rectangle 26"/>
          <p:cNvSpPr>
            <a:spLocks noChangeArrowheads="1"/>
          </p:cNvSpPr>
          <p:nvPr/>
        </p:nvSpPr>
        <p:spPr bwMode="auto">
          <a:xfrm>
            <a:off x="3714750" y="4364038"/>
            <a:ext cx="18002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000" b="1">
                <a:solidFill>
                  <a:srgbClr val="000000"/>
                </a:solidFill>
              </a:rPr>
              <a:t>Rest of the World</a:t>
            </a:r>
          </a:p>
        </p:txBody>
      </p:sp>
      <p:sp>
        <p:nvSpPr>
          <p:cNvPr id="28685" name="Rectangle 25"/>
          <p:cNvSpPr>
            <a:spLocks noChangeArrowheads="1"/>
          </p:cNvSpPr>
          <p:nvPr/>
        </p:nvSpPr>
        <p:spPr bwMode="auto">
          <a:xfrm>
            <a:off x="4198938" y="5891213"/>
            <a:ext cx="720725" cy="296862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72000"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en-US" sz="1600">
              <a:solidFill>
                <a:srgbClr val="FFFFFF"/>
              </a:solidFill>
            </a:endParaRPr>
          </a:p>
        </p:txBody>
      </p:sp>
      <p:cxnSp>
        <p:nvCxnSpPr>
          <p:cNvPr id="108" name="Straight Connector 107"/>
          <p:cNvCxnSpPr/>
          <p:nvPr/>
        </p:nvCxnSpPr>
        <p:spPr bwMode="auto">
          <a:xfrm>
            <a:off x="3584575" y="6186488"/>
            <a:ext cx="1973263" cy="1587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87" name="Rounded Rectangle 89"/>
          <p:cNvSpPr>
            <a:spLocks noChangeArrowheads="1"/>
          </p:cNvSpPr>
          <p:nvPr/>
        </p:nvSpPr>
        <p:spPr bwMode="auto">
          <a:xfrm>
            <a:off x="6323013" y="4303713"/>
            <a:ext cx="2160587" cy="2339975"/>
          </a:xfrm>
          <a:prstGeom prst="roundRect">
            <a:avLst>
              <a:gd name="adj" fmla="val 16667"/>
            </a:avLst>
          </a:prstGeom>
          <a:solidFill>
            <a:srgbClr val="FFFFFF">
              <a:alpha val="69803"/>
            </a:srgbClr>
          </a:solidFill>
          <a:ln w="127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ZA" altLang="en-US" sz="1300">
              <a:solidFill>
                <a:srgbClr val="000000"/>
              </a:solidFill>
            </a:endParaRPr>
          </a:p>
        </p:txBody>
      </p:sp>
      <p:sp>
        <p:nvSpPr>
          <p:cNvPr id="28688" name="Rectangle 38"/>
          <p:cNvSpPr>
            <a:spLocks noChangeArrowheads="1"/>
          </p:cNvSpPr>
          <p:nvPr/>
        </p:nvSpPr>
        <p:spPr bwMode="auto">
          <a:xfrm>
            <a:off x="6508750" y="4364038"/>
            <a:ext cx="18002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000" b="1">
                <a:solidFill>
                  <a:srgbClr val="000000"/>
                </a:solidFill>
              </a:rPr>
              <a:t>Asia Pacific</a:t>
            </a:r>
          </a:p>
        </p:txBody>
      </p:sp>
      <p:cxnSp>
        <p:nvCxnSpPr>
          <p:cNvPr id="130" name="Straight Connector 129"/>
          <p:cNvCxnSpPr/>
          <p:nvPr/>
        </p:nvCxnSpPr>
        <p:spPr bwMode="auto">
          <a:xfrm>
            <a:off x="6378575" y="6180138"/>
            <a:ext cx="1971675" cy="1587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90" name="Rounded Rectangle 86"/>
          <p:cNvSpPr>
            <a:spLocks noChangeArrowheads="1"/>
          </p:cNvSpPr>
          <p:nvPr/>
        </p:nvSpPr>
        <p:spPr bwMode="auto">
          <a:xfrm>
            <a:off x="3498850" y="1858963"/>
            <a:ext cx="2160588" cy="2268537"/>
          </a:xfrm>
          <a:prstGeom prst="roundRect">
            <a:avLst>
              <a:gd name="adj" fmla="val 16667"/>
            </a:avLst>
          </a:prstGeom>
          <a:solidFill>
            <a:srgbClr val="FFFFFF">
              <a:alpha val="69803"/>
            </a:srgbClr>
          </a:solidFill>
          <a:ln w="127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ZA" altLang="en-US" sz="1300" dirty="0">
              <a:solidFill>
                <a:srgbClr val="000000"/>
              </a:solidFill>
            </a:endParaRPr>
          </a:p>
        </p:txBody>
      </p:sp>
      <p:sp>
        <p:nvSpPr>
          <p:cNvPr id="28691" name="Rectangle 62"/>
          <p:cNvSpPr>
            <a:spLocks noChangeArrowheads="1"/>
          </p:cNvSpPr>
          <p:nvPr/>
        </p:nvSpPr>
        <p:spPr bwMode="auto">
          <a:xfrm>
            <a:off x="3636963" y="1919288"/>
            <a:ext cx="1831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000" b="1">
                <a:solidFill>
                  <a:srgbClr val="000000"/>
                </a:solidFill>
              </a:rPr>
              <a:t>Western Europe</a:t>
            </a:r>
          </a:p>
        </p:txBody>
      </p:sp>
      <p:cxnSp>
        <p:nvCxnSpPr>
          <p:cNvPr id="142" name="Straight Connector 141"/>
          <p:cNvCxnSpPr/>
          <p:nvPr/>
        </p:nvCxnSpPr>
        <p:spPr bwMode="auto">
          <a:xfrm>
            <a:off x="3584575" y="3649663"/>
            <a:ext cx="1973263" cy="1587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93" name="Rounded Rectangle 84"/>
          <p:cNvSpPr>
            <a:spLocks noChangeArrowheads="1"/>
          </p:cNvSpPr>
          <p:nvPr/>
        </p:nvSpPr>
        <p:spPr bwMode="auto">
          <a:xfrm>
            <a:off x="677863" y="4303713"/>
            <a:ext cx="2160587" cy="2339975"/>
          </a:xfrm>
          <a:prstGeom prst="roundRect">
            <a:avLst>
              <a:gd name="adj" fmla="val 16667"/>
            </a:avLst>
          </a:prstGeom>
          <a:solidFill>
            <a:srgbClr val="FFFFFF">
              <a:alpha val="69803"/>
            </a:srgbClr>
          </a:solidFill>
          <a:ln w="127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ZA" altLang="en-US" sz="1300">
              <a:solidFill>
                <a:srgbClr val="000000"/>
              </a:solidFill>
            </a:endParaRPr>
          </a:p>
        </p:txBody>
      </p:sp>
      <p:sp>
        <p:nvSpPr>
          <p:cNvPr id="28694" name="Rectangle 14"/>
          <p:cNvSpPr>
            <a:spLocks noChangeArrowheads="1"/>
          </p:cNvSpPr>
          <p:nvPr/>
        </p:nvSpPr>
        <p:spPr bwMode="auto">
          <a:xfrm>
            <a:off x="873125" y="4364038"/>
            <a:ext cx="18002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000" b="1">
                <a:solidFill>
                  <a:srgbClr val="000000"/>
                </a:solidFill>
              </a:rPr>
              <a:t>South America</a:t>
            </a:r>
          </a:p>
        </p:txBody>
      </p:sp>
      <p:cxnSp>
        <p:nvCxnSpPr>
          <p:cNvPr id="152" name="Straight Connector 151"/>
          <p:cNvCxnSpPr/>
          <p:nvPr/>
        </p:nvCxnSpPr>
        <p:spPr bwMode="auto">
          <a:xfrm>
            <a:off x="690563" y="6191250"/>
            <a:ext cx="1987550" cy="158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96" name="Rectangle 13"/>
          <p:cNvSpPr>
            <a:spLocks noChangeArrowheads="1"/>
          </p:cNvSpPr>
          <p:nvPr/>
        </p:nvSpPr>
        <p:spPr bwMode="auto">
          <a:xfrm>
            <a:off x="1370013" y="6203950"/>
            <a:ext cx="727075" cy="104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1600" b="1">
              <a:solidFill>
                <a:srgbClr val="FFFFFF"/>
              </a:solidFill>
            </a:endParaRPr>
          </a:p>
        </p:txBody>
      </p:sp>
      <p:sp>
        <p:nvSpPr>
          <p:cNvPr id="28697" name="TextBox 153"/>
          <p:cNvSpPr txBox="1">
            <a:spLocks noChangeArrowheads="1"/>
          </p:cNvSpPr>
          <p:nvPr/>
        </p:nvSpPr>
        <p:spPr bwMode="auto">
          <a:xfrm>
            <a:off x="1331913" y="6237288"/>
            <a:ext cx="803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1600" b="1"/>
              <a:t>-1,5%</a:t>
            </a:r>
          </a:p>
        </p:txBody>
      </p:sp>
      <p:sp>
        <p:nvSpPr>
          <p:cNvPr id="28698" name="Rectangle 49"/>
          <p:cNvSpPr>
            <a:spLocks noChangeArrowheads="1"/>
          </p:cNvSpPr>
          <p:nvPr/>
        </p:nvSpPr>
        <p:spPr bwMode="auto">
          <a:xfrm>
            <a:off x="7092950" y="5661025"/>
            <a:ext cx="720725" cy="508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72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28699" name="TextBox 153"/>
          <p:cNvSpPr txBox="1">
            <a:spLocks noChangeArrowheads="1"/>
          </p:cNvSpPr>
          <p:nvPr/>
        </p:nvSpPr>
        <p:spPr bwMode="auto">
          <a:xfrm>
            <a:off x="4248150" y="5891213"/>
            <a:ext cx="684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1600" b="1">
                <a:solidFill>
                  <a:schemeClr val="bg1"/>
                </a:solidFill>
              </a:rPr>
              <a:t>4,5%</a:t>
            </a:r>
          </a:p>
        </p:txBody>
      </p:sp>
      <p:sp>
        <p:nvSpPr>
          <p:cNvPr id="28700" name="Rectangle 61"/>
          <p:cNvSpPr>
            <a:spLocks noChangeArrowheads="1"/>
          </p:cNvSpPr>
          <p:nvPr/>
        </p:nvSpPr>
        <p:spPr bwMode="auto">
          <a:xfrm>
            <a:off x="4140200" y="3662363"/>
            <a:ext cx="720725" cy="46513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1600" b="1">
              <a:solidFill>
                <a:srgbClr val="000000"/>
              </a:solidFill>
            </a:endParaRPr>
          </a:p>
        </p:txBody>
      </p:sp>
      <p:sp>
        <p:nvSpPr>
          <p:cNvPr id="28701" name="Rectangle 74"/>
          <p:cNvSpPr>
            <a:spLocks noChangeArrowheads="1"/>
          </p:cNvSpPr>
          <p:nvPr/>
        </p:nvSpPr>
        <p:spPr bwMode="auto">
          <a:xfrm>
            <a:off x="1344613" y="3249613"/>
            <a:ext cx="720725" cy="423862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72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en-US" sz="1600">
              <a:solidFill>
                <a:srgbClr val="EAEAEA"/>
              </a:solidFill>
            </a:endParaRPr>
          </a:p>
        </p:txBody>
      </p:sp>
      <p:sp>
        <p:nvSpPr>
          <p:cNvPr id="28702" name="TextBox 153"/>
          <p:cNvSpPr txBox="1">
            <a:spLocks noChangeArrowheads="1"/>
          </p:cNvSpPr>
          <p:nvPr/>
        </p:nvSpPr>
        <p:spPr bwMode="auto">
          <a:xfrm>
            <a:off x="1404938" y="3378200"/>
            <a:ext cx="719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1600" b="1">
                <a:solidFill>
                  <a:srgbClr val="FFFFFF"/>
                </a:solidFill>
              </a:rPr>
              <a:t>5,6%</a:t>
            </a:r>
          </a:p>
        </p:txBody>
      </p:sp>
      <p:sp>
        <p:nvSpPr>
          <p:cNvPr id="28703" name="TextBox 153"/>
          <p:cNvSpPr txBox="1">
            <a:spLocks noChangeArrowheads="1"/>
          </p:cNvSpPr>
          <p:nvPr/>
        </p:nvSpPr>
        <p:spPr bwMode="auto">
          <a:xfrm>
            <a:off x="4140200" y="3586163"/>
            <a:ext cx="71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1600" b="1">
                <a:solidFill>
                  <a:schemeClr val="bg1"/>
                </a:solidFill>
              </a:rPr>
              <a:t>-9,8%</a:t>
            </a:r>
          </a:p>
        </p:txBody>
      </p:sp>
      <p:sp>
        <p:nvSpPr>
          <p:cNvPr id="28704" name="TextBox 153"/>
          <p:cNvSpPr txBox="1">
            <a:spLocks noChangeArrowheads="1"/>
          </p:cNvSpPr>
          <p:nvPr/>
        </p:nvSpPr>
        <p:spPr bwMode="auto">
          <a:xfrm>
            <a:off x="7154863" y="5899150"/>
            <a:ext cx="684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1600" b="1">
                <a:solidFill>
                  <a:schemeClr val="bg1"/>
                </a:solidFill>
              </a:rPr>
              <a:t>6,8%</a:t>
            </a:r>
          </a:p>
        </p:txBody>
      </p:sp>
      <p:sp>
        <p:nvSpPr>
          <p:cNvPr id="28706" name="Rectangle 61"/>
          <p:cNvSpPr>
            <a:spLocks noChangeArrowheads="1"/>
          </p:cNvSpPr>
          <p:nvPr/>
        </p:nvSpPr>
        <p:spPr bwMode="auto">
          <a:xfrm>
            <a:off x="7019925" y="3713163"/>
            <a:ext cx="720725" cy="231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1600" b="1">
              <a:solidFill>
                <a:srgbClr val="000000"/>
              </a:solidFill>
            </a:endParaRPr>
          </a:p>
        </p:txBody>
      </p:sp>
      <p:sp>
        <p:nvSpPr>
          <p:cNvPr id="28707" name="TextBox 153"/>
          <p:cNvSpPr txBox="1">
            <a:spLocks noChangeArrowheads="1"/>
          </p:cNvSpPr>
          <p:nvPr/>
        </p:nvSpPr>
        <p:spPr bwMode="auto">
          <a:xfrm>
            <a:off x="7019925" y="3624263"/>
            <a:ext cx="71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1600" b="1">
                <a:solidFill>
                  <a:schemeClr val="bg1"/>
                </a:solidFill>
              </a:rPr>
              <a:t>-4,4%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2</a:t>
            </a:r>
            <a:r>
              <a:rPr lang="en-ZA" dirty="0" smtClean="0"/>
              <a:t>. Motor Industry: </a:t>
            </a:r>
            <a:r>
              <a:rPr lang="en-ZA" dirty="0" smtClean="0">
                <a:solidFill>
                  <a:srgbClr val="C00000"/>
                </a:solidFill>
              </a:rPr>
              <a:t>Global Relevance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10</a:t>
            </a:fld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3995936" y="27809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4119581" y="3064947"/>
            <a:ext cx="3835729" cy="408623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ZA" b="1" dirty="0" smtClean="0"/>
              <a:t>Showing signs of recovery (Sept 2013)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094642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8110"/>
              </p:ext>
            </p:extLst>
          </p:nvPr>
        </p:nvGraphicFramePr>
        <p:xfrm>
          <a:off x="476250" y="1600200"/>
          <a:ext cx="8145464" cy="3954753"/>
        </p:xfrm>
        <a:graphic>
          <a:graphicData uri="http://schemas.openxmlformats.org/drawingml/2006/table">
            <a:tbl>
              <a:tblPr firstRow="1" bandRow="1"/>
              <a:tblGrid>
                <a:gridCol w="1708600"/>
                <a:gridCol w="1250939"/>
                <a:gridCol w="1250939"/>
                <a:gridCol w="1311662"/>
                <a:gridCol w="1311662"/>
                <a:gridCol w="1311662"/>
              </a:tblGrid>
              <a:tr h="570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/>
                        <a:t>Year</a:t>
                      </a:r>
                      <a:endParaRPr lang="en-ZA" sz="2400" dirty="0"/>
                    </a:p>
                  </a:txBody>
                  <a:tcPr marL="91435" marR="91435" marT="45725" marB="4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/>
                        <a:t>2008</a:t>
                      </a:r>
                      <a:endParaRPr lang="en-ZA" sz="2400" dirty="0"/>
                    </a:p>
                  </a:txBody>
                  <a:tcPr marL="91435" marR="91435" marT="45725" marB="4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/>
                        <a:t>2009</a:t>
                      </a:r>
                      <a:endParaRPr lang="en-ZA" sz="2400" dirty="0"/>
                    </a:p>
                  </a:txBody>
                  <a:tcPr marL="91435" marR="91435" marT="45725" marB="4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/>
                        <a:t>2010</a:t>
                      </a:r>
                      <a:endParaRPr lang="en-ZA" sz="2400" dirty="0"/>
                    </a:p>
                  </a:txBody>
                  <a:tcPr marL="91435" marR="91435" marT="45725" marB="45725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/>
                        <a:t>2011</a:t>
                      </a:r>
                      <a:endParaRPr lang="en-ZA" sz="2400" dirty="0"/>
                    </a:p>
                  </a:txBody>
                  <a:tcPr marL="91435" marR="91435" marT="45725" marB="45725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en-ZA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5" marB="4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</a:tr>
              <a:tr h="970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1800" dirty="0" smtClean="0"/>
                        <a:t>Global vehicle Production</a:t>
                      </a:r>
                      <a:endParaRPr lang="en-ZA" sz="1800" dirty="0"/>
                    </a:p>
                  </a:txBody>
                  <a:tcPr marL="91435" marR="91435"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1800" dirty="0" smtClean="0"/>
                        <a:t>70.52Mio</a:t>
                      </a:r>
                      <a:endParaRPr lang="en-ZA" sz="1800" dirty="0"/>
                    </a:p>
                  </a:txBody>
                  <a:tcPr marL="91435" marR="91435"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1800" dirty="0" smtClean="0"/>
                        <a:t>61.7 Mio</a:t>
                      </a:r>
                      <a:endParaRPr lang="en-ZA" sz="1800" dirty="0"/>
                    </a:p>
                  </a:txBody>
                  <a:tcPr marL="91435" marR="91435"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77.9 Mio</a:t>
                      </a:r>
                      <a:endParaRPr lang="en-ZA" sz="18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35" marR="91435"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79.89 Mio</a:t>
                      </a:r>
                    </a:p>
                  </a:txBody>
                  <a:tcPr marL="91447" marR="9144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84.14 Mio</a:t>
                      </a: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1800" dirty="0" smtClean="0"/>
                        <a:t>SA vehicle Production</a:t>
                      </a:r>
                      <a:endParaRPr lang="en-ZA" sz="1800" dirty="0"/>
                    </a:p>
                  </a:txBody>
                  <a:tcPr marL="91435" marR="91435"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1800" dirty="0" smtClean="0"/>
                        <a:t>0.563 Mio</a:t>
                      </a:r>
                      <a:endParaRPr lang="en-ZA" sz="1800" dirty="0"/>
                    </a:p>
                  </a:txBody>
                  <a:tcPr marL="91435" marR="91435"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1800" dirty="0" smtClean="0"/>
                        <a:t>0.374 Mio</a:t>
                      </a:r>
                      <a:endParaRPr lang="en-ZA" sz="1800" dirty="0"/>
                    </a:p>
                  </a:txBody>
                  <a:tcPr marL="91435" marR="91435"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1800" dirty="0" smtClean="0"/>
                        <a:t>0.472 Mio</a:t>
                      </a:r>
                      <a:endParaRPr lang="en-ZA" sz="1800" dirty="0"/>
                    </a:p>
                  </a:txBody>
                  <a:tcPr marL="91435" marR="91435"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0.533 Mio</a:t>
                      </a:r>
                    </a:p>
                  </a:txBody>
                  <a:tcPr marL="91447" marR="9144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0.539 Mio</a:t>
                      </a: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05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/>
                        <a:t>SA share of Global</a:t>
                      </a:r>
                      <a:r>
                        <a:rPr lang="en-ZA" sz="1800" b="1" baseline="0" dirty="0" smtClean="0"/>
                        <a:t> Production</a:t>
                      </a:r>
                      <a:endParaRPr lang="en-ZA" sz="1800" b="1" dirty="0"/>
                    </a:p>
                  </a:txBody>
                  <a:tcPr marL="91435" marR="91435"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/>
                        <a:t>0.8%</a:t>
                      </a:r>
                      <a:endParaRPr lang="en-ZA" sz="1800" b="1" dirty="0"/>
                    </a:p>
                  </a:txBody>
                  <a:tcPr marL="91435" marR="91435"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/>
                        <a:t>0.61%</a:t>
                      </a:r>
                      <a:endParaRPr lang="en-ZA" sz="1800" b="1" dirty="0"/>
                    </a:p>
                  </a:txBody>
                  <a:tcPr marL="91435" marR="91435"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/>
                        <a:t>0.61%</a:t>
                      </a:r>
                      <a:endParaRPr lang="en-ZA" sz="1800" b="1" dirty="0"/>
                    </a:p>
                  </a:txBody>
                  <a:tcPr marL="91435" marR="91435"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0.67%</a:t>
                      </a:r>
                    </a:p>
                  </a:txBody>
                  <a:tcPr marL="91447" marR="9144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0.64%</a:t>
                      </a: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</a:tr>
            </a:tbl>
          </a:graphicData>
        </a:graphic>
      </p:graphicFrame>
      <p:sp>
        <p:nvSpPr>
          <p:cNvPr id="29739" name="Rectangle 33"/>
          <p:cNvSpPr>
            <a:spLocks noChangeArrowheads="1"/>
          </p:cNvSpPr>
          <p:nvPr/>
        </p:nvSpPr>
        <p:spPr bwMode="auto">
          <a:xfrm>
            <a:off x="476250" y="1196975"/>
            <a:ext cx="47434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1EF8C-7454-4D2E-AC87-C825B125D3B5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2</a:t>
            </a:r>
            <a:r>
              <a:rPr lang="en-ZA" dirty="0" smtClean="0"/>
              <a:t>. Motor Industry: </a:t>
            </a:r>
            <a:r>
              <a:rPr lang="en-ZA" dirty="0" smtClean="0">
                <a:solidFill>
                  <a:srgbClr val="C00000"/>
                </a:solidFill>
              </a:rPr>
              <a:t>Global Relevance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rgbClr val="000000"/>
                </a:solidFill>
              </a:rPr>
              <a:t>SA Auto Production </a:t>
            </a:r>
            <a:r>
              <a:rPr lang="en-US" altLang="en-US" sz="2400" dirty="0" smtClean="0">
                <a:solidFill>
                  <a:srgbClr val="000000"/>
                </a:solidFill>
              </a:rPr>
              <a:t>vs. </a:t>
            </a:r>
            <a:r>
              <a:rPr lang="en-US" altLang="en-US" sz="2400" dirty="0">
                <a:solidFill>
                  <a:srgbClr val="000000"/>
                </a:solidFill>
              </a:rPr>
              <a:t>Global Production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3"/>
          <p:cNvSpPr>
            <a:spLocks noChangeArrowheads="1"/>
          </p:cNvSpPr>
          <p:nvPr/>
        </p:nvSpPr>
        <p:spPr bwMode="auto">
          <a:xfrm>
            <a:off x="476250" y="1377950"/>
            <a:ext cx="40957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BDE41-6CF1-46A4-80F0-AD84FD5721F0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2</a:t>
            </a:r>
            <a:r>
              <a:rPr lang="en-ZA" dirty="0" smtClean="0"/>
              <a:t>. Motor Industry: </a:t>
            </a:r>
            <a:r>
              <a:rPr lang="en-ZA" dirty="0" smtClean="0">
                <a:solidFill>
                  <a:srgbClr val="C00000"/>
                </a:solidFill>
              </a:rPr>
              <a:t>Global Relevance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Auto </a:t>
            </a:r>
            <a:r>
              <a:rPr lang="en-US" altLang="en-US" sz="2400" dirty="0">
                <a:solidFill>
                  <a:srgbClr val="000000"/>
                </a:solidFill>
              </a:rPr>
              <a:t>exports as % of total exports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199780"/>
              </p:ext>
            </p:extLst>
          </p:nvPr>
        </p:nvGraphicFramePr>
        <p:xfrm>
          <a:off x="251522" y="1922519"/>
          <a:ext cx="8640960" cy="3954753"/>
        </p:xfrm>
        <a:graphic>
          <a:graphicData uri="http://schemas.openxmlformats.org/drawingml/2006/table">
            <a:tbl>
              <a:tblPr firstRow="1" bandRow="1"/>
              <a:tblGrid>
                <a:gridCol w="2063083"/>
                <a:gridCol w="807535"/>
                <a:gridCol w="807535"/>
                <a:gridCol w="807535"/>
                <a:gridCol w="807535"/>
                <a:gridCol w="807535"/>
                <a:gridCol w="846734"/>
                <a:gridCol w="846734"/>
                <a:gridCol w="846734"/>
              </a:tblGrid>
              <a:tr h="570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DB3"/>
                    </a:solidFill>
                  </a:tcPr>
                </a:tc>
              </a:tr>
              <a:tr h="970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SA Exports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(R Billion)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102.1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210.4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494.4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656.0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515.4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584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712.1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717.9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Automotive Exports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(R Billion)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4.2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23.4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67.6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94.2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61.0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69.5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82.2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86.9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05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Automotive exports as a % of total SA exports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4.1%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11.1%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13.7%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14.4%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11.8%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11.9%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11.5%</a:t>
                      </a:r>
                    </a:p>
                  </a:txBody>
                  <a:tcPr marL="91439" marR="91439" marT="45707" marB="45707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12.1%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2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89966979"/>
              </p:ext>
            </p:extLst>
          </p:nvPr>
        </p:nvGraphicFramePr>
        <p:xfrm>
          <a:off x="-36513" y="1212850"/>
          <a:ext cx="8780463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Worksheet" r:id="rId4" imgW="8534451" imgH="5200540" progId="Excel.Sheet.8">
                  <p:embed/>
                </p:oleObj>
              </mc:Choice>
              <mc:Fallback>
                <p:oleObj name="Worksheet" r:id="rId4" imgW="8534451" imgH="5200540" progId="Excel.Sheet.8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1212850"/>
                        <a:ext cx="8780463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2</a:t>
            </a:r>
            <a:r>
              <a:rPr lang="en-ZA" dirty="0" smtClean="0"/>
              <a:t>. Motor Industry: </a:t>
            </a:r>
            <a:r>
              <a:rPr lang="en-ZA" dirty="0" smtClean="0">
                <a:solidFill>
                  <a:srgbClr val="C00000"/>
                </a:solidFill>
              </a:rPr>
              <a:t>SA Contribution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Automotive Sector Share of GDP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45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026668"/>
              </p:ext>
            </p:extLst>
          </p:nvPr>
        </p:nvGraphicFramePr>
        <p:xfrm>
          <a:off x="251520" y="1655763"/>
          <a:ext cx="8640960" cy="494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2</a:t>
            </a:r>
            <a:r>
              <a:rPr lang="en-ZA" dirty="0" smtClean="0"/>
              <a:t>. Motor Industry: </a:t>
            </a:r>
            <a:r>
              <a:rPr lang="en-ZA" dirty="0" smtClean="0">
                <a:solidFill>
                  <a:srgbClr val="C00000"/>
                </a:solidFill>
              </a:rPr>
              <a:t>SA Contribution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Automotive Industry Employment Levels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69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7587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2</a:t>
            </a:r>
            <a:r>
              <a:rPr lang="en-ZA" dirty="0" smtClean="0"/>
              <a:t>. Motor Industry: </a:t>
            </a:r>
            <a:r>
              <a:rPr lang="en-ZA" dirty="0" smtClean="0">
                <a:solidFill>
                  <a:srgbClr val="C00000"/>
                </a:solidFill>
              </a:rPr>
              <a:t>SA Contribution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Contribution to balance of trade (2012)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87398" y="1941922"/>
            <a:ext cx="1150070" cy="41842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3271101" y="3487918"/>
            <a:ext cx="1800520" cy="1348033"/>
          </a:xfrm>
          <a:prstGeom prst="wedgeRectCallout">
            <a:avLst>
              <a:gd name="adj1" fmla="val -71095"/>
              <a:gd name="adj2" fmla="val -1931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Automotive trade balance if there was no local motor manufacturing industry (est.)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418894" y="2724346"/>
            <a:ext cx="1267905" cy="565609"/>
          </a:xfrm>
          <a:prstGeom prst="wedgeRectCallout">
            <a:avLst>
              <a:gd name="adj1" fmla="val -14646"/>
              <a:gd name="adj2" fmla="val 19172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Actual 2012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627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027752"/>
              </p:ext>
            </p:extLst>
          </p:nvPr>
        </p:nvGraphicFramePr>
        <p:xfrm>
          <a:off x="251520" y="1600200"/>
          <a:ext cx="8640960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9" y="6537278"/>
            <a:ext cx="131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AIEC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2</a:t>
            </a:r>
            <a:r>
              <a:rPr lang="en-ZA" dirty="0" smtClean="0"/>
              <a:t>. Motor Industry: </a:t>
            </a:r>
            <a:r>
              <a:rPr lang="en-ZA" dirty="0" smtClean="0">
                <a:solidFill>
                  <a:srgbClr val="C00000"/>
                </a:solidFill>
              </a:rPr>
              <a:t>SA Contribution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08721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Motor industry trade balance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16</a:t>
            </a:fld>
            <a:endParaRPr lang="en-ZA"/>
          </a:p>
        </p:txBody>
      </p:sp>
      <p:sp>
        <p:nvSpPr>
          <p:cNvPr id="8" name="TextBox 1"/>
          <p:cNvSpPr txBox="1"/>
          <p:nvPr/>
        </p:nvSpPr>
        <p:spPr>
          <a:xfrm>
            <a:off x="6926668" y="3140968"/>
            <a:ext cx="453644" cy="9659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1800" b="1" dirty="0" smtClean="0">
                <a:solidFill>
                  <a:srgbClr val="C00000"/>
                </a:solidFill>
              </a:rPr>
              <a:t>-18.9</a:t>
            </a:r>
            <a:endParaRPr lang="en-ZA" sz="1800" b="1" dirty="0">
              <a:solidFill>
                <a:srgbClr val="C0000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358716" y="2636912"/>
            <a:ext cx="453644" cy="9659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1800" b="1" dirty="0" smtClean="0">
                <a:solidFill>
                  <a:srgbClr val="C00000"/>
                </a:solidFill>
              </a:rPr>
              <a:t>-30.7</a:t>
            </a:r>
            <a:endParaRPr lang="en-ZA" sz="1800" b="1" dirty="0">
              <a:solidFill>
                <a:srgbClr val="C0000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740352" y="2204864"/>
            <a:ext cx="453644" cy="9659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1800" b="1" dirty="0" smtClean="0">
                <a:solidFill>
                  <a:srgbClr val="C00000"/>
                </a:solidFill>
              </a:rPr>
              <a:t>-38.6</a:t>
            </a:r>
            <a:endParaRPr lang="en-ZA" sz="1800" b="1" dirty="0">
              <a:solidFill>
                <a:srgbClr val="C0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222812" y="1886983"/>
            <a:ext cx="453644" cy="9659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1800" b="1" dirty="0" smtClean="0">
                <a:solidFill>
                  <a:srgbClr val="C00000"/>
                </a:solidFill>
              </a:rPr>
              <a:t>-49.2</a:t>
            </a:r>
            <a:endParaRPr lang="en-ZA" sz="1800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80312" y="3486084"/>
            <a:ext cx="0" cy="374964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12360" y="3119888"/>
            <a:ext cx="0" cy="525136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193996" y="2636912"/>
            <a:ext cx="0" cy="741160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</p:cNvCxnSpPr>
          <p:nvPr/>
        </p:nvCxnSpPr>
        <p:spPr>
          <a:xfrm>
            <a:off x="8676456" y="2369960"/>
            <a:ext cx="0" cy="914648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17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2</a:t>
            </a:r>
            <a:r>
              <a:rPr lang="en-ZA" dirty="0" smtClean="0"/>
              <a:t>. Motor Industry: </a:t>
            </a:r>
            <a:r>
              <a:rPr lang="en-ZA" dirty="0" smtClean="0">
                <a:solidFill>
                  <a:srgbClr val="C00000"/>
                </a:solidFill>
              </a:rPr>
              <a:t>SA Contribution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Motor Industry contribution to total exports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29580222"/>
              </p:ext>
            </p:extLst>
          </p:nvPr>
        </p:nvGraphicFramePr>
        <p:xfrm>
          <a:off x="179512" y="1484785"/>
          <a:ext cx="85214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537278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NAAMSA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17</a:t>
            </a:fld>
            <a:endParaRPr lang="en-Z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9631"/>
              </p:ext>
            </p:extLst>
          </p:nvPr>
        </p:nvGraphicFramePr>
        <p:xfrm>
          <a:off x="1403648" y="5445224"/>
          <a:ext cx="71287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% of total SA Exports (Value)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13%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15%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14%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3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2</a:t>
            </a:r>
            <a:r>
              <a:rPr lang="en-ZA" dirty="0" smtClean="0"/>
              <a:t>. Motor Industry: </a:t>
            </a:r>
            <a:r>
              <a:rPr lang="en-ZA" dirty="0" smtClean="0">
                <a:solidFill>
                  <a:srgbClr val="C00000"/>
                </a:solidFill>
              </a:rPr>
              <a:t>SA Contribution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Local content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64399578"/>
              </p:ext>
            </p:extLst>
          </p:nvPr>
        </p:nvGraphicFramePr>
        <p:xfrm>
          <a:off x="443060" y="1396999"/>
          <a:ext cx="8257880" cy="546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521356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NAAMSA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48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2</a:t>
            </a:r>
            <a:r>
              <a:rPr lang="en-ZA" dirty="0" smtClean="0"/>
              <a:t>. Motor Industry: </a:t>
            </a:r>
            <a:r>
              <a:rPr lang="en-ZA" dirty="0" smtClean="0">
                <a:solidFill>
                  <a:srgbClr val="C00000"/>
                </a:solidFill>
              </a:rPr>
              <a:t>SA Contribution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en-US" sz="2400" dirty="0" smtClean="0">
                <a:solidFill>
                  <a:srgbClr val="000000"/>
                </a:solidFill>
              </a:rPr>
              <a:t>MIDP key performance indicators: 1995 vs. 2012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578494"/>
              </p:ext>
            </p:extLst>
          </p:nvPr>
        </p:nvGraphicFramePr>
        <p:xfrm>
          <a:off x="358218" y="1640264"/>
          <a:ext cx="8455843" cy="474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9588"/>
                <a:gridCol w="1734590"/>
                <a:gridCol w="1781665"/>
              </a:tblGrid>
              <a:tr h="504369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</a:t>
                      </a:r>
                      <a:endParaRPr lang="en-US" sz="2400" dirty="0"/>
                    </a:p>
                  </a:txBody>
                  <a:tcPr/>
                </a:tc>
              </a:tr>
              <a:tr h="504369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Capital expenditure by the OEMs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R0.8 billion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R4.7 billion</a:t>
                      </a:r>
                      <a:endParaRPr lang="en-US" sz="2400" dirty="0"/>
                    </a:p>
                  </a:txBody>
                  <a:tcPr/>
                </a:tc>
              </a:tr>
              <a:tr h="907863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Export value (vehicles and components)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R4.2 billion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R86.9 billion</a:t>
                      </a:r>
                      <a:endParaRPr lang="en-US" sz="2400" dirty="0"/>
                    </a:p>
                  </a:txBody>
                  <a:tcPr/>
                </a:tc>
              </a:tr>
              <a:tr h="5043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Units exported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15 765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277 8936</a:t>
                      </a:r>
                      <a:endParaRPr lang="en-US" sz="2400" dirty="0"/>
                    </a:p>
                  </a:txBody>
                  <a:tcPr/>
                </a:tc>
              </a:tr>
              <a:tr h="90786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Productivity (vehicles</a:t>
                      </a:r>
                      <a:r>
                        <a:rPr lang="en-US" sz="2400" baseline="0" dirty="0" smtClean="0"/>
                        <a:t> produced per employee)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18.5</a:t>
                      </a:r>
                      <a:endParaRPr lang="en-US" sz="2400" dirty="0"/>
                    </a:p>
                  </a:txBody>
                  <a:tcPr/>
                </a:tc>
              </a:tr>
              <a:tr h="907863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Automotive industry contribution to GDP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7.0%</a:t>
                      </a:r>
                      <a:endParaRPr lang="en-US" sz="2400" dirty="0"/>
                    </a:p>
                  </a:txBody>
                  <a:tcPr/>
                </a:tc>
              </a:tr>
              <a:tr h="5043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Number of vehicles produced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389 392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539 538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496" y="6537278"/>
            <a:ext cx="155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Source:  AIEC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44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ZA" dirty="0" smtClean="0"/>
              <a:t>Contents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>
                <a:solidFill>
                  <a:srgbClr val="C00000"/>
                </a:solidFill>
              </a:rPr>
              <a:t>Background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>
                <a:solidFill>
                  <a:srgbClr val="C00000"/>
                </a:solidFill>
              </a:rPr>
              <a:t>The Motor Industry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/>
              <a:t>Global Relevance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/>
              <a:t>SA Contribution &amp; importance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>
                <a:solidFill>
                  <a:srgbClr val="C00000"/>
                </a:solidFill>
              </a:rPr>
              <a:t>The Motor Industry Vision (1.2m by 2020)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/>
              <a:t>Evaluation of Building blocks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/>
              <a:t>Further improvements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 smtClean="0">
                <a:solidFill>
                  <a:srgbClr val="C00000"/>
                </a:solidFill>
              </a:rPr>
              <a:t>Conclusion</a:t>
            </a:r>
            <a:endParaRPr lang="en-ZA" dirty="0"/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endParaRPr lang="en-ZA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9749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496" y="6537278"/>
            <a:ext cx="131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AIEC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Automotive trade balance ratio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6243" y="4892511"/>
            <a:ext cx="8597246" cy="7258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2</a:t>
            </a:r>
            <a:r>
              <a:rPr lang="en-ZA" dirty="0" smtClean="0"/>
              <a:t>. Motor Industry: </a:t>
            </a:r>
            <a:r>
              <a:rPr lang="en-ZA" dirty="0" smtClean="0">
                <a:solidFill>
                  <a:srgbClr val="C00000"/>
                </a:solidFill>
              </a:rPr>
              <a:t>SA Contribution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9365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dn5.caradvice.com.au/wp-content/uploads/2011/04/toyota-Hybrid-Camry-production.jpg"/>
          <p:cNvPicPr>
            <a:picLocks noChangeAspect="1" noChangeArrowheads="1"/>
          </p:cNvPicPr>
          <p:nvPr/>
        </p:nvPicPr>
        <p:blipFill>
          <a:blip r:embed="rId2" cstate="print"/>
          <a:srcRect t="29798" b="5608"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4429132"/>
            <a:ext cx="7772400" cy="1470025"/>
          </a:xfrm>
        </p:spPr>
        <p:txBody>
          <a:bodyPr/>
          <a:lstStyle/>
          <a:p>
            <a:r>
              <a:rPr lang="en-ZA" dirty="0" smtClean="0"/>
              <a:t>3. The </a:t>
            </a:r>
            <a:r>
              <a:rPr lang="en-ZA" dirty="0" smtClean="0">
                <a:solidFill>
                  <a:srgbClr val="C00000"/>
                </a:solidFill>
              </a:rPr>
              <a:t>Motor </a:t>
            </a:r>
            <a:r>
              <a:rPr lang="en-ZA" dirty="0" smtClean="0"/>
              <a:t>Industry Vision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3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/>
              <a:t>3. Motor Industry Vision: </a:t>
            </a:r>
            <a:r>
              <a:rPr lang="en-ZA" sz="4000" dirty="0" smtClean="0">
                <a:solidFill>
                  <a:srgbClr val="C00000"/>
                </a:solidFill>
              </a:rPr>
              <a:t>Building Blocks</a:t>
            </a:r>
            <a:endParaRPr lang="en-ZA" sz="4000" dirty="0">
              <a:solidFill>
                <a:srgbClr val="C00000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0" y="2011128"/>
            <a:ext cx="7410403" cy="4154176"/>
            <a:chOff x="480" y="1643"/>
            <a:chExt cx="4896" cy="1804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480" y="3134"/>
              <a:ext cx="4896" cy="313"/>
            </a:xfrm>
            <a:prstGeom prst="cube">
              <a:avLst>
                <a:gd name="adj" fmla="val 25000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Calibri" pitchFamily="34" charset="0"/>
                </a:rPr>
                <a:t>Automotive Production Development Program</a:t>
              </a:r>
              <a:endParaRPr lang="en-US" sz="28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930" y="2893"/>
              <a:ext cx="4003" cy="313"/>
            </a:xfrm>
            <a:prstGeom prst="cube">
              <a:avLst>
                <a:gd name="adj" fmla="val 25000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Stable Political &amp; Economic Policy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2" y="2643"/>
              <a:ext cx="3275" cy="313"/>
            </a:xfrm>
            <a:prstGeom prst="cube">
              <a:avLst>
                <a:gd name="adj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Calibri" pitchFamily="34" charset="0"/>
                </a:rPr>
                <a:t>Domestic Market growth/size</a:t>
              </a: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1429" y="2393"/>
              <a:ext cx="2776" cy="313"/>
            </a:xfrm>
            <a:prstGeom prst="cube">
              <a:avLst>
                <a:gd name="adj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Calibri" pitchFamily="34" charset="0"/>
                </a:rPr>
                <a:t>Local Supplier Base</a:t>
              </a: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610" y="2143"/>
              <a:ext cx="2424" cy="313"/>
            </a:xfrm>
            <a:prstGeom prst="cube">
              <a:avLst>
                <a:gd name="adj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Calibri" pitchFamily="34" charset="0"/>
                </a:rPr>
                <a:t>Cost Competitiveness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791" y="1893"/>
              <a:ext cx="2107" cy="313"/>
            </a:xfrm>
            <a:prstGeom prst="cube">
              <a:avLst>
                <a:gd name="adj" fmla="val 25000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Investment</a:t>
              </a: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109" y="1643"/>
              <a:ext cx="1506" cy="313"/>
            </a:xfrm>
            <a:prstGeom prst="cube">
              <a:avLst>
                <a:gd name="adj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Export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13445" y="1907615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b="1" dirty="0">
                <a:solidFill>
                  <a:srgbClr val="C00000"/>
                </a:solidFill>
                <a:sym typeface="Wingdings 2"/>
              </a:rPr>
              <a:t>?</a:t>
            </a:r>
            <a:endParaRPr lang="en-ZA" sz="4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3027" y="3064177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b="1" dirty="0">
                <a:solidFill>
                  <a:srgbClr val="C00000"/>
                </a:solidFill>
                <a:sym typeface="Wingdings 2"/>
              </a:rPr>
              <a:t>?</a:t>
            </a:r>
            <a:endParaRPr lang="en-ZA" sz="4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9798" y="3632056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b="1" dirty="0">
                <a:solidFill>
                  <a:srgbClr val="C00000"/>
                </a:solidFill>
                <a:sym typeface="Wingdings 2"/>
              </a:rPr>
              <a:t>?</a:t>
            </a:r>
            <a:endParaRPr lang="en-ZA" sz="4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7782" y="4181690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b="1" dirty="0">
                <a:solidFill>
                  <a:srgbClr val="C00000"/>
                </a:solidFill>
                <a:sym typeface="Wingdings 2"/>
              </a:rPr>
              <a:t>?</a:t>
            </a:r>
            <a:endParaRPr lang="en-ZA" sz="4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1.2m production by 2020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23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/>
              <a:t>3. Motor Industry Vision: </a:t>
            </a:r>
            <a:r>
              <a:rPr lang="en-ZA" sz="4000" dirty="0" smtClean="0">
                <a:solidFill>
                  <a:srgbClr val="C00000"/>
                </a:solidFill>
              </a:rPr>
              <a:t>Building Blocks</a:t>
            </a:r>
            <a:endParaRPr lang="en-ZA" sz="4000" dirty="0">
              <a:solidFill>
                <a:srgbClr val="C00000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0" y="2011128"/>
            <a:ext cx="7410403" cy="4154176"/>
            <a:chOff x="480" y="1643"/>
            <a:chExt cx="4896" cy="1804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480" y="3134"/>
              <a:ext cx="4896" cy="313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Calibri" pitchFamily="34" charset="0"/>
                </a:rPr>
                <a:t>Automotive Production Development Program</a:t>
              </a:r>
              <a:endParaRPr lang="en-US" sz="28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930" y="2893"/>
              <a:ext cx="4003" cy="313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Stable Political &amp; Economic Policy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2" y="2643"/>
              <a:ext cx="3275" cy="313"/>
            </a:xfrm>
            <a:prstGeom prst="cube">
              <a:avLst>
                <a:gd name="adj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Domestic Market growth/size</a:t>
              </a: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1429" y="2393"/>
              <a:ext cx="2776" cy="313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Calibri" pitchFamily="34" charset="0"/>
                </a:rPr>
                <a:t>Local Supplier Base</a:t>
              </a: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610" y="2143"/>
              <a:ext cx="2424" cy="313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Calibri" pitchFamily="34" charset="0"/>
                </a:rPr>
                <a:t>Cost Competitiveness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791" y="1893"/>
              <a:ext cx="2107" cy="313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Investment</a:t>
              </a: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109" y="1643"/>
              <a:ext cx="1506" cy="313"/>
            </a:xfrm>
            <a:prstGeom prst="cube">
              <a:avLst>
                <a:gd name="adj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Export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1.2m production by 2020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8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/>
              <a:t>3. Road Map: </a:t>
            </a:r>
            <a:r>
              <a:rPr lang="en-ZA" sz="4000" dirty="0" smtClean="0">
                <a:solidFill>
                  <a:srgbClr val="C00000"/>
                </a:solidFill>
              </a:rPr>
              <a:t>Domestic Market</a:t>
            </a:r>
            <a:endParaRPr lang="en-ZA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Domestic market forecast for 2020 Vision Achievement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47813720"/>
              </p:ext>
            </p:extLst>
          </p:nvPr>
        </p:nvGraphicFramePr>
        <p:xfrm>
          <a:off x="386498" y="1397000"/>
          <a:ext cx="8003357" cy="517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3780148" y="2281288"/>
            <a:ext cx="3553906" cy="13763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43958" y="1556792"/>
            <a:ext cx="47722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SA motor market needs to grow by 6.7% compounded per annum.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GB" dirty="0" smtClean="0">
                <a:solidFill>
                  <a:srgbClr val="C00000"/>
                </a:solidFill>
              </a:rPr>
              <a:t>Over last 10 years the motor market has outperformed the GDP growth at a rate of 7.3% vs. 3.4%)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5691" y="3717032"/>
            <a:ext cx="32192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The ratio of CBU imports vs. locally manufactured vehicles needs to remain at 60% </a:t>
            </a:r>
            <a:r>
              <a:rPr lang="en-US" sz="1600" b="1" dirty="0" smtClean="0">
                <a:solidFill>
                  <a:srgbClr val="C00000"/>
                </a:solidFill>
              </a:rPr>
              <a:t>(</a:t>
            </a:r>
            <a:r>
              <a:rPr lang="en-GB" dirty="0" smtClean="0">
                <a:solidFill>
                  <a:srgbClr val="C00000"/>
                </a:solidFill>
              </a:rPr>
              <a:t>Over last 10 years this ratio has increased from 30% to 61%)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26" y="6497910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NAAMSA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23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/>
              <a:t>3. Building Blocks: </a:t>
            </a:r>
            <a:r>
              <a:rPr lang="en-ZA" sz="4000" dirty="0" smtClean="0">
                <a:solidFill>
                  <a:srgbClr val="C00000"/>
                </a:solidFill>
              </a:rPr>
              <a:t>Export Market</a:t>
            </a:r>
            <a:endParaRPr lang="en-ZA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Task for motor vehicle export for 2020 Vision Achievement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52832195"/>
              </p:ext>
            </p:extLst>
          </p:nvPr>
        </p:nvGraphicFramePr>
        <p:xfrm>
          <a:off x="386498" y="1397000"/>
          <a:ext cx="8003357" cy="517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3780148" y="2168165"/>
            <a:ext cx="3553906" cy="20079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30835" y="1540128"/>
            <a:ext cx="39969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SA motor vehicle export needs to grow by 190%.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GB" sz="1800" dirty="0" smtClean="0">
                <a:solidFill>
                  <a:srgbClr val="C00000"/>
                </a:solidFill>
              </a:rPr>
              <a:t>Over last 10 years the motor market has grown by 152%)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0149" y="4027926"/>
            <a:ext cx="3553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The percentage of CBU export to total manufacturing needs to grow to 67%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GB" dirty="0" smtClean="0">
                <a:solidFill>
                  <a:srgbClr val="C00000"/>
                </a:solidFill>
              </a:rPr>
              <a:t>Over last 10 years this ratio has increased from 25% to 54%)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6" y="6497910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NAAMSA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1772816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Vision 1,2 mil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07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/>
              <a:t>3. Motor Industry Vision: </a:t>
            </a:r>
            <a:r>
              <a:rPr lang="en-ZA" sz="4000" dirty="0" smtClean="0">
                <a:solidFill>
                  <a:srgbClr val="C00000"/>
                </a:solidFill>
              </a:rPr>
              <a:t>Building Blocks</a:t>
            </a:r>
            <a:endParaRPr lang="en-ZA" sz="4000" dirty="0">
              <a:solidFill>
                <a:srgbClr val="C00000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5496" y="2011128"/>
            <a:ext cx="7410403" cy="4154176"/>
            <a:chOff x="480" y="1643"/>
            <a:chExt cx="4896" cy="1804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480" y="3134"/>
              <a:ext cx="4896" cy="313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Calibri" pitchFamily="34" charset="0"/>
                </a:rPr>
                <a:t>Automotive Production Development Program</a:t>
              </a:r>
              <a:endParaRPr lang="en-US" sz="28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930" y="2893"/>
              <a:ext cx="4003" cy="313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Stable Political &amp; Economic Policy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2" y="2643"/>
              <a:ext cx="3275" cy="313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Calibri" pitchFamily="34" charset="0"/>
                </a:rPr>
                <a:t>Domestic Market growth/size</a:t>
              </a: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1429" y="2393"/>
              <a:ext cx="2776" cy="313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Calibri" pitchFamily="34" charset="0"/>
                </a:rPr>
                <a:t>Local Supplier Base</a:t>
              </a: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610" y="2143"/>
              <a:ext cx="2424" cy="313"/>
            </a:xfrm>
            <a:prstGeom prst="cube">
              <a:avLst>
                <a:gd name="adj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Calibri" pitchFamily="34" charset="0"/>
                </a:rPr>
                <a:t>Cost Competitiveness</a:t>
              </a:r>
              <a:endParaRPr lang="en-US" sz="28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791" y="1893"/>
              <a:ext cx="2107" cy="313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Investment</a:t>
              </a: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109" y="1643"/>
              <a:ext cx="1506" cy="313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Export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1.2m production by 2020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26</a:t>
            </a:fld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5837454" y="2564904"/>
            <a:ext cx="3186000" cy="1200329"/>
          </a:xfrm>
          <a:prstGeom prst="wedgeRectCallout">
            <a:avLst>
              <a:gd name="adj1" fmla="val -61226"/>
              <a:gd name="adj2" fmla="val 2017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ysClr val="windowText" lastClr="000000"/>
                </a:solidFill>
              </a:rPr>
              <a:t>Cost competitiveness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ysClr val="windowText" lastClr="000000"/>
                </a:solidFill>
              </a:rPr>
              <a:t>Local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ysClr val="windowText" lastClr="000000"/>
                </a:solidFill>
              </a:rPr>
              <a:t>Labour</a:t>
            </a:r>
            <a:endParaRPr lang="en-ZA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345598"/>
              </p:ext>
            </p:extLst>
          </p:nvPr>
        </p:nvGraphicFramePr>
        <p:xfrm>
          <a:off x="139501" y="3472633"/>
          <a:ext cx="8633023" cy="320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/>
              <a:t>3. Building Blocks: </a:t>
            </a:r>
            <a:r>
              <a:rPr lang="en-ZA" sz="4000" dirty="0" smtClean="0">
                <a:solidFill>
                  <a:srgbClr val="C00000"/>
                </a:solidFill>
              </a:rPr>
              <a:t>Competitiveness</a:t>
            </a:r>
            <a:endParaRPr lang="en-ZA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Cost Competitiveness 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370385"/>
            <a:ext cx="267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 smtClean="0"/>
              <a:t>&lt;Metal Pressings&gt;</a:t>
            </a:r>
            <a:endParaRPr lang="en-ZA" sz="2400" dirty="0"/>
          </a:p>
        </p:txBody>
      </p:sp>
      <p:sp>
        <p:nvSpPr>
          <p:cNvPr id="8" name="Rectangle 7"/>
          <p:cNvSpPr/>
          <p:nvPr/>
        </p:nvSpPr>
        <p:spPr>
          <a:xfrm>
            <a:off x="6372200" y="1370385"/>
            <a:ext cx="2671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ZA" sz="2000" dirty="0" smtClean="0"/>
              <a:t>Source: AIDC</a:t>
            </a:r>
            <a:endParaRPr lang="en-ZA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851920" y="4077072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1920" y="35730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25%</a:t>
            </a:r>
            <a:endParaRPr lang="en-ZA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84168" y="3933056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2261" y="353236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11.25%</a:t>
            </a:r>
            <a:endParaRPr lang="en-ZA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34316"/>
              </p:ext>
            </p:extLst>
          </p:nvPr>
        </p:nvGraphicFramePr>
        <p:xfrm>
          <a:off x="107505" y="1772816"/>
          <a:ext cx="8935997" cy="1764463"/>
        </p:xfrm>
        <a:graphic>
          <a:graphicData uri="http://schemas.openxmlformats.org/drawingml/2006/table">
            <a:tbl>
              <a:tblPr/>
              <a:tblGrid>
                <a:gridCol w="1662197"/>
                <a:gridCol w="2507935"/>
                <a:gridCol w="3202065"/>
                <a:gridCol w="1563800"/>
              </a:tblGrid>
              <a:tr h="33802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 Factors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Internal Factors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 on overall Costing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211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 cost - scrap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 average of 10% cheaper than SA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 firms internal reject rate is 1.6% higher than India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8.9%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 on costing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5791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labour cost - OEE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 222% cheaper than SA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 24% less efficient than India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costing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5211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labour cost - OEE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 324% cheaper than SA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 less efficient that India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costing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5211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Overheads cost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 less efficient that India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costing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5211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Costing Impact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36.27%</a:t>
                      </a:r>
                    </a:p>
                  </a:txBody>
                  <a:tcPr marL="9338" marR="9338" marT="9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4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846143"/>
              </p:ext>
            </p:extLst>
          </p:nvPr>
        </p:nvGraphicFramePr>
        <p:xfrm>
          <a:off x="0" y="408434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/>
              <a:t>3. Building Blocks: </a:t>
            </a:r>
            <a:r>
              <a:rPr lang="en-ZA" sz="4000" dirty="0" smtClean="0">
                <a:solidFill>
                  <a:srgbClr val="C00000"/>
                </a:solidFill>
              </a:rPr>
              <a:t>Competitiveness</a:t>
            </a:r>
            <a:endParaRPr lang="en-ZA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Cost Competitiveness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70385"/>
            <a:ext cx="267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 smtClean="0"/>
              <a:t>&lt;Iron Castings&gt;</a:t>
            </a:r>
            <a:endParaRPr lang="en-ZA" sz="2400" dirty="0"/>
          </a:p>
        </p:txBody>
      </p:sp>
      <p:sp>
        <p:nvSpPr>
          <p:cNvPr id="6" name="Rectangle 5"/>
          <p:cNvSpPr/>
          <p:nvPr/>
        </p:nvSpPr>
        <p:spPr>
          <a:xfrm>
            <a:off x="6372200" y="1370385"/>
            <a:ext cx="2671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ZA" sz="2000" dirty="0" smtClean="0"/>
              <a:t>Source: AIDC</a:t>
            </a:r>
            <a:endParaRPr lang="en-ZA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116429"/>
              </p:ext>
            </p:extLst>
          </p:nvPr>
        </p:nvGraphicFramePr>
        <p:xfrm>
          <a:off x="251520" y="1789706"/>
          <a:ext cx="8640961" cy="2174284"/>
        </p:xfrm>
        <a:graphic>
          <a:graphicData uri="http://schemas.openxmlformats.org/drawingml/2006/table">
            <a:tbl>
              <a:tblPr/>
              <a:tblGrid>
                <a:gridCol w="1193530"/>
                <a:gridCol w="3198958"/>
                <a:gridCol w="2664296"/>
                <a:gridCol w="1584177"/>
              </a:tblGrid>
              <a:tr h="41515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 Factors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Internal Factors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 on overall Costing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05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 cost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 on average 8% cheaper than India due to shortage of Scrap in India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 firms internal rejection rate is 2.2% higher than India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2.9% positive impact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105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labour cost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 222% cheaper than SA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 15.5% less efficient than India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21.42% negative impact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6105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labour cost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 324% cheaper than SA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15.5% less efficient than India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27.38% negative impact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6105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Electricity cost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 still 26% cheaper - costed at R0.95kWh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 5.5% more energy efficient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3.29% positive impact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105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Overheads cost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15.5% less efficient than India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2.5% negative impact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8729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Costing Impact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45.15%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3992255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smtClean="0"/>
              <a:t>Internal &amp; External Factors Impact</a:t>
            </a:r>
            <a:endParaRPr lang="en-ZA" sz="16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38902" y="4449912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15797" y="486916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/>
              <a:t>32.66%</a:t>
            </a:r>
            <a:endParaRPr lang="en-ZA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276136" y="4305896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00192" y="4553278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/>
              <a:t>12.5%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0898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07950" y="836613"/>
            <a:ext cx="8424490" cy="5715000"/>
          </a:xfrm>
        </p:spPr>
        <p:txBody>
          <a:bodyPr lIns="91440" tIns="45720" rIns="91440" bIns="45720"/>
          <a:lstStyle/>
          <a:p>
            <a:pPr marL="609600" indent="-609600">
              <a:buFontTx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en-US" altLang="ja-JP" sz="2400" dirty="0" smtClean="0">
                <a:solidFill>
                  <a:schemeClr val="accent2"/>
                </a:solidFill>
                <a:ea typeface="MS PGothic" pitchFamily="34" charset="-128"/>
              </a:rPr>
              <a:t>　</a:t>
            </a:r>
            <a:endParaRPr lang="ja-JP" altLang="en-US" smtClean="0">
              <a:solidFill>
                <a:schemeClr val="accent2"/>
              </a:solidFill>
              <a:ea typeface="MS PGothic" pitchFamily="34" charset="-128"/>
            </a:endParaRPr>
          </a:p>
          <a:p>
            <a:pPr marL="609600" indent="-609600">
              <a:buFontTx/>
              <a:buAutoNum type="arabicParenBoth"/>
            </a:pPr>
            <a:endParaRPr lang="en-US" dirty="0" smtClean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/>
              <a:t>3. Building Blocks: </a:t>
            </a:r>
            <a:r>
              <a:rPr lang="en-ZA" sz="4000" dirty="0" smtClean="0">
                <a:solidFill>
                  <a:srgbClr val="C00000"/>
                </a:solidFill>
              </a:rPr>
              <a:t>Value Chain</a:t>
            </a:r>
            <a:endParaRPr lang="en-ZA" sz="40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2400" dirty="0" err="1" smtClean="0">
                <a:solidFill>
                  <a:srgbClr val="000000"/>
                </a:solidFill>
              </a:rPr>
              <a:t>Localisation</a:t>
            </a:r>
            <a:r>
              <a:rPr lang="en-US" altLang="en-US" sz="2400" dirty="0" smtClean="0">
                <a:solidFill>
                  <a:srgbClr val="000000"/>
                </a:solidFill>
              </a:rPr>
              <a:t> Image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33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254009"/>
              </p:ext>
            </p:extLst>
          </p:nvPr>
        </p:nvGraphicFramePr>
        <p:xfrm>
          <a:off x="328613" y="1557338"/>
          <a:ext cx="8245475" cy="484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Worksheet" r:id="rId4" imgW="8439161" imgH="5076911" progId="Excel.Sheet.8">
                  <p:embed/>
                </p:oleObj>
              </mc:Choice>
              <mc:Fallback>
                <p:oleObj name="Worksheet" r:id="rId4" imgW="8439161" imgH="507691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1557338"/>
                        <a:ext cx="8245475" cy="484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09898" y="6471493"/>
            <a:ext cx="158750" cy="168275"/>
          </a:xfrm>
          <a:prstGeom prst="rect">
            <a:avLst/>
          </a:prstGeom>
          <a:solidFill>
            <a:srgbClr val="FF0000"/>
          </a:solidFill>
          <a:ln w="2857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ZA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83223" y="6471493"/>
            <a:ext cx="158750" cy="168275"/>
          </a:xfrm>
          <a:prstGeom prst="rect">
            <a:avLst/>
          </a:prstGeom>
          <a:solidFill>
            <a:srgbClr val="FFFF00"/>
          </a:solidFill>
          <a:ln w="2857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ZA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54961" y="6471493"/>
            <a:ext cx="158750" cy="168275"/>
          </a:xfrm>
          <a:prstGeom prst="rect">
            <a:avLst/>
          </a:prstGeom>
          <a:solidFill>
            <a:srgbClr val="009900"/>
          </a:solidFill>
          <a:ln w="2857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ZA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14673" y="6371481"/>
            <a:ext cx="109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kern="0" dirty="0">
                <a:solidFill>
                  <a:srgbClr val="002060"/>
                </a:solidFill>
                <a:latin typeface="Arial" pitchFamily="34" charset="0"/>
              </a:rPr>
              <a:t>Imported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78473" y="6371481"/>
            <a:ext cx="1954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kern="0" dirty="0">
                <a:solidFill>
                  <a:srgbClr val="002060"/>
                </a:solidFill>
                <a:latin typeface="Arial" pitchFamily="34" charset="0"/>
              </a:rPr>
              <a:t>Imported in Local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9736" y="6371481"/>
            <a:ext cx="73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kern="0" dirty="0">
                <a:solidFill>
                  <a:srgbClr val="002060"/>
                </a:solidFill>
                <a:latin typeface="Arial" pitchFamily="34" charset="0"/>
              </a:rPr>
              <a:t>Local</a:t>
            </a:r>
          </a:p>
        </p:txBody>
      </p:sp>
      <p:sp>
        <p:nvSpPr>
          <p:cNvPr id="12" name="TextBox 298"/>
          <p:cNvSpPr txBox="1">
            <a:spLocks noChangeArrowheads="1"/>
          </p:cNvSpPr>
          <p:nvPr/>
        </p:nvSpPr>
        <p:spPr bwMode="auto">
          <a:xfrm rot="16200000">
            <a:off x="-730416" y="3638164"/>
            <a:ext cx="21355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kern="0" dirty="0" smtClean="0">
                <a:solidFill>
                  <a:srgbClr val="002060"/>
                </a:solidFill>
                <a:latin typeface="Arial" pitchFamily="34" charset="0"/>
              </a:rPr>
              <a:t>Excluding. </a:t>
            </a:r>
            <a:r>
              <a:rPr lang="en-ZA" sz="1200" kern="0" dirty="0">
                <a:solidFill>
                  <a:srgbClr val="002060"/>
                </a:solidFill>
                <a:latin typeface="Arial" pitchFamily="34" charset="0"/>
              </a:rPr>
              <a:t>engine &amp; gearbox</a:t>
            </a:r>
          </a:p>
        </p:txBody>
      </p:sp>
      <p:sp>
        <p:nvSpPr>
          <p:cNvPr id="2" name="Rectangle 1"/>
          <p:cNvSpPr/>
          <p:nvPr/>
        </p:nvSpPr>
        <p:spPr>
          <a:xfrm>
            <a:off x="3707904" y="1484784"/>
            <a:ext cx="4752528" cy="481468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dn5.caradvice.com.au/wp-content/uploads/2011/04/toyota-Hybrid-Camry-production.jpg"/>
          <p:cNvPicPr>
            <a:picLocks noChangeAspect="1" noChangeArrowheads="1"/>
          </p:cNvPicPr>
          <p:nvPr/>
        </p:nvPicPr>
        <p:blipFill>
          <a:blip r:embed="rId2" cstate="print"/>
          <a:srcRect t="29798" b="5608"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4429132"/>
            <a:ext cx="7772400" cy="1470025"/>
          </a:xfrm>
        </p:spPr>
        <p:txBody>
          <a:bodyPr/>
          <a:lstStyle/>
          <a:p>
            <a:r>
              <a:rPr lang="en-ZA" dirty="0" smtClean="0"/>
              <a:t>1. </a:t>
            </a:r>
            <a:r>
              <a:rPr lang="en-ZA" dirty="0" smtClean="0">
                <a:solidFill>
                  <a:srgbClr val="C00000"/>
                </a:solidFill>
              </a:rPr>
              <a:t>Background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23528" y="4437112"/>
            <a:ext cx="2376264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Rectangle 39"/>
          <p:cNvSpPr/>
          <p:nvPr/>
        </p:nvSpPr>
        <p:spPr>
          <a:xfrm>
            <a:off x="4211960" y="5661248"/>
            <a:ext cx="4320480" cy="1196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Rectangle 38"/>
          <p:cNvSpPr/>
          <p:nvPr/>
        </p:nvSpPr>
        <p:spPr>
          <a:xfrm>
            <a:off x="6444208" y="3645024"/>
            <a:ext cx="2376264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Rectangle 37"/>
          <p:cNvSpPr/>
          <p:nvPr/>
        </p:nvSpPr>
        <p:spPr>
          <a:xfrm>
            <a:off x="6300192" y="1844824"/>
            <a:ext cx="1944216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/>
          <p:cNvSpPr/>
          <p:nvPr/>
        </p:nvSpPr>
        <p:spPr>
          <a:xfrm>
            <a:off x="1096516" y="2204864"/>
            <a:ext cx="2376264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738" y="2650380"/>
            <a:ext cx="3627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240606" y="2194768"/>
            <a:ext cx="282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 dirty="0">
                <a:solidFill>
                  <a:schemeClr val="tx1"/>
                </a:solidFill>
              </a:rPr>
              <a:t>Electrical / Electronic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211960" y="5949280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 dirty="0">
                <a:solidFill>
                  <a:schemeClr val="tx1"/>
                </a:solidFill>
              </a:rPr>
              <a:t>Chassis and Drive-train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314450" y="4420443"/>
            <a:ext cx="798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>
                <a:solidFill>
                  <a:schemeClr val="tx1"/>
                </a:solidFill>
              </a:rPr>
              <a:t>Body 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296025" y="1837580"/>
            <a:ext cx="256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>
                <a:solidFill>
                  <a:schemeClr val="tx1"/>
                </a:solidFill>
              </a:rPr>
              <a:t>Exterior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681788" y="3626693"/>
            <a:ext cx="2308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>
                <a:solidFill>
                  <a:schemeClr val="tx1"/>
                </a:solidFill>
              </a:rPr>
              <a:t> Interior</a:t>
            </a:r>
          </a:p>
        </p:txBody>
      </p:sp>
      <p:sp>
        <p:nvSpPr>
          <p:cNvPr id="10" name="Bent Arrow 9"/>
          <p:cNvSpPr/>
          <p:nvPr/>
        </p:nvSpPr>
        <p:spPr bwMode="auto">
          <a:xfrm rot="5400000">
            <a:off x="3269456" y="2725787"/>
            <a:ext cx="1285875" cy="65881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957"/>
            </a:avLst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Ø"/>
              <a:defRPr/>
            </a:pPr>
            <a:endParaRPr lang="en-ZA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Bent Arrow 10"/>
          <p:cNvSpPr/>
          <p:nvPr/>
        </p:nvSpPr>
        <p:spPr bwMode="auto">
          <a:xfrm rot="5400000" flipV="1">
            <a:off x="5252244" y="2220962"/>
            <a:ext cx="1285875" cy="668337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Ø"/>
              <a:defRPr/>
            </a:pPr>
            <a:endParaRPr lang="en-Z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Bent Arrow 11"/>
          <p:cNvSpPr/>
          <p:nvPr/>
        </p:nvSpPr>
        <p:spPr bwMode="auto">
          <a:xfrm rot="16200000">
            <a:off x="3239294" y="5403899"/>
            <a:ext cx="1214438" cy="6604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Ø"/>
              <a:defRPr/>
            </a:pPr>
            <a:endParaRPr lang="en-ZA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ight Arrow 15"/>
          <p:cNvSpPr>
            <a:spLocks noChangeArrowheads="1"/>
          </p:cNvSpPr>
          <p:nvPr/>
        </p:nvSpPr>
        <p:spPr bwMode="auto">
          <a:xfrm>
            <a:off x="2132013" y="4412505"/>
            <a:ext cx="1120775" cy="357188"/>
          </a:xfrm>
          <a:prstGeom prst="rightArrow">
            <a:avLst>
              <a:gd name="adj1" fmla="val 50000"/>
              <a:gd name="adj2" fmla="val 46137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Ø"/>
            </a:pPr>
            <a:endParaRPr lang="en-ZA">
              <a:solidFill>
                <a:schemeClr val="tx1"/>
              </a:solidFill>
            </a:endParaRPr>
          </a:p>
        </p:txBody>
      </p:sp>
      <p:sp>
        <p:nvSpPr>
          <p:cNvPr id="14" name="Right Arrow 16"/>
          <p:cNvSpPr>
            <a:spLocks noChangeArrowheads="1"/>
          </p:cNvSpPr>
          <p:nvPr/>
        </p:nvSpPr>
        <p:spPr bwMode="auto">
          <a:xfrm rot="10800000">
            <a:off x="5165725" y="3626693"/>
            <a:ext cx="1516063" cy="357187"/>
          </a:xfrm>
          <a:prstGeom prst="rightArrow">
            <a:avLst>
              <a:gd name="adj1" fmla="val 50000"/>
              <a:gd name="adj2" fmla="val 46139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0" hangingPunct="0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Ø"/>
            </a:pPr>
            <a:endParaRPr lang="en-ZA">
              <a:solidFill>
                <a:schemeClr val="tx1"/>
              </a:solidFill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340768"/>
            <a:ext cx="91440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0"/>
              </a:spcAft>
            </a:pPr>
            <a:r>
              <a:rPr lang="en-ZA" sz="1600" b="1" dirty="0" smtClean="0"/>
              <a:t>XX%: % </a:t>
            </a:r>
            <a:r>
              <a:rPr lang="en-ZA" sz="1600" b="1" dirty="0"/>
              <a:t>of total material cost </a:t>
            </a:r>
            <a:r>
              <a:rPr lang="en-ZA" sz="1600" b="1" dirty="0" smtClean="0"/>
              <a:t>material cost           	</a:t>
            </a:r>
            <a:r>
              <a:rPr lang="en-ZA" sz="1600" b="1" dirty="0" smtClean="0">
                <a:solidFill>
                  <a:srgbClr val="C00000"/>
                </a:solidFill>
              </a:rPr>
              <a:t>YY%: </a:t>
            </a:r>
            <a:r>
              <a:rPr lang="en-ZA" sz="1600" b="1" dirty="0">
                <a:solidFill>
                  <a:srgbClr val="C00000"/>
                </a:solidFill>
              </a:rPr>
              <a:t>true local material plus value add as % of </a:t>
            </a:r>
            <a:r>
              <a:rPr lang="en-ZA" sz="1600" b="1" dirty="0" smtClean="0">
                <a:solidFill>
                  <a:srgbClr val="C00000"/>
                </a:solidFill>
              </a:rPr>
              <a:t>total</a:t>
            </a:r>
            <a:endParaRPr lang="en-ZA" sz="1600" b="1" dirty="0">
              <a:solidFill>
                <a:srgbClr val="C00000"/>
              </a:solidFill>
            </a:endParaRP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2485206" y="2840880"/>
            <a:ext cx="923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>
                <a:solidFill>
                  <a:schemeClr val="tx1"/>
                </a:solidFill>
              </a:rPr>
              <a:t>19%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747713" y="4769693"/>
            <a:ext cx="922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 dirty="0">
                <a:solidFill>
                  <a:schemeClr val="tx1"/>
                </a:solidFill>
              </a:rPr>
              <a:t>15%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5033963" y="6374655"/>
            <a:ext cx="92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>
                <a:solidFill>
                  <a:schemeClr val="tx1"/>
                </a:solidFill>
              </a:rPr>
              <a:t>33%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7538095" y="3983880"/>
            <a:ext cx="92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 dirty="0">
                <a:solidFill>
                  <a:schemeClr val="tx1"/>
                </a:solidFill>
              </a:rPr>
              <a:t>23%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7536507" y="1974602"/>
            <a:ext cx="92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 dirty="0">
                <a:solidFill>
                  <a:schemeClr val="tx1"/>
                </a:solidFill>
              </a:rPr>
              <a:t>10%</a:t>
            </a:r>
          </a:p>
        </p:txBody>
      </p:sp>
      <p:sp>
        <p:nvSpPr>
          <p:cNvPr id="21" name="Right Arrow 26"/>
          <p:cNvSpPr>
            <a:spLocks noChangeArrowheads="1"/>
          </p:cNvSpPr>
          <p:nvPr/>
        </p:nvSpPr>
        <p:spPr bwMode="auto">
          <a:xfrm>
            <a:off x="5796136" y="6412755"/>
            <a:ext cx="330200" cy="285750"/>
          </a:xfrm>
          <a:prstGeom prst="rightArrow">
            <a:avLst>
              <a:gd name="adj1" fmla="val 50000"/>
              <a:gd name="adj2" fmla="val 46222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Ø"/>
            </a:pPr>
            <a:endParaRPr lang="en-ZA">
              <a:solidFill>
                <a:schemeClr val="tx1"/>
              </a:solidFill>
            </a:endParaRP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6353175" y="6374655"/>
            <a:ext cx="92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 dirty="0">
                <a:solidFill>
                  <a:srgbClr val="C00000"/>
                </a:solidFill>
              </a:rPr>
              <a:t>14%</a:t>
            </a:r>
          </a:p>
        </p:txBody>
      </p:sp>
      <p:sp>
        <p:nvSpPr>
          <p:cNvPr id="23" name="TextBox 28"/>
          <p:cNvSpPr txBox="1">
            <a:spLocks noChangeArrowheads="1"/>
          </p:cNvSpPr>
          <p:nvPr/>
        </p:nvSpPr>
        <p:spPr bwMode="auto">
          <a:xfrm>
            <a:off x="7031038" y="5653930"/>
            <a:ext cx="1384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Axles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Differentials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Drive shafts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Brakes</a:t>
            </a:r>
          </a:p>
        </p:txBody>
      </p: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1145356" y="2626568"/>
            <a:ext cx="13858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Harnesses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Starter motors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Alternators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Wiper systems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HVAC</a:t>
            </a:r>
          </a:p>
        </p:txBody>
      </p:sp>
      <p:sp>
        <p:nvSpPr>
          <p:cNvPr id="25" name="Down Arrow 30"/>
          <p:cNvSpPr>
            <a:spLocks noChangeArrowheads="1"/>
          </p:cNvSpPr>
          <p:nvPr/>
        </p:nvSpPr>
        <p:spPr bwMode="auto">
          <a:xfrm>
            <a:off x="2555776" y="3198068"/>
            <a:ext cx="263525" cy="285750"/>
          </a:xfrm>
          <a:prstGeom prst="downArrow">
            <a:avLst>
              <a:gd name="adj1" fmla="val 50000"/>
              <a:gd name="adj2" fmla="val 5421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Ø"/>
            </a:pP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6" name="Down Arrow 31"/>
          <p:cNvSpPr>
            <a:spLocks noChangeArrowheads="1"/>
          </p:cNvSpPr>
          <p:nvPr/>
        </p:nvSpPr>
        <p:spPr bwMode="auto">
          <a:xfrm>
            <a:off x="852091" y="5126880"/>
            <a:ext cx="263525" cy="285750"/>
          </a:xfrm>
          <a:prstGeom prst="downArrow">
            <a:avLst>
              <a:gd name="adj1" fmla="val 50000"/>
              <a:gd name="adj2" fmla="val 5421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Ø"/>
            </a:pP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7" name="Down Arrow 32"/>
          <p:cNvSpPr>
            <a:spLocks noChangeArrowheads="1"/>
          </p:cNvSpPr>
          <p:nvPr/>
        </p:nvSpPr>
        <p:spPr bwMode="auto">
          <a:xfrm>
            <a:off x="7611466" y="2344489"/>
            <a:ext cx="263525" cy="285750"/>
          </a:xfrm>
          <a:prstGeom prst="downArrow">
            <a:avLst>
              <a:gd name="adj1" fmla="val 50000"/>
              <a:gd name="adj2" fmla="val 5421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Ø"/>
            </a:pPr>
            <a:endParaRPr lang="en-ZA">
              <a:solidFill>
                <a:schemeClr val="tx1"/>
              </a:solidFill>
            </a:endParaRPr>
          </a:p>
        </p:txBody>
      </p:sp>
      <p:sp>
        <p:nvSpPr>
          <p:cNvPr id="28" name="Down Arrow 33"/>
          <p:cNvSpPr>
            <a:spLocks noChangeArrowheads="1"/>
          </p:cNvSpPr>
          <p:nvPr/>
        </p:nvSpPr>
        <p:spPr bwMode="auto">
          <a:xfrm>
            <a:off x="7605713" y="4341068"/>
            <a:ext cx="263525" cy="285750"/>
          </a:xfrm>
          <a:prstGeom prst="downArrow">
            <a:avLst>
              <a:gd name="adj1" fmla="val 50000"/>
              <a:gd name="adj2" fmla="val 5421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Ø"/>
            </a:pPr>
            <a:endParaRPr lang="en-ZA">
              <a:solidFill>
                <a:schemeClr val="tx1"/>
              </a:solidFill>
            </a:endParaRP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6356052" y="2132856"/>
            <a:ext cx="1384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</a:rPr>
              <a:t> Glass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</a:rPr>
              <a:t> Paint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</a:rPr>
              <a:t> Bumpers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</a:rPr>
              <a:t> Mirrors</a:t>
            </a: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6432550" y="3988643"/>
            <a:ext cx="1387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Cockpit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Seats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Door panels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Carpets</a:t>
            </a:r>
          </a:p>
        </p:txBody>
      </p:sp>
      <p:sp>
        <p:nvSpPr>
          <p:cNvPr id="31" name="TextBox 36"/>
          <p:cNvSpPr txBox="1">
            <a:spLocks noChangeArrowheads="1"/>
          </p:cNvSpPr>
          <p:nvPr/>
        </p:nvSpPr>
        <p:spPr bwMode="auto">
          <a:xfrm>
            <a:off x="1473200" y="4845893"/>
            <a:ext cx="1384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Bonnets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Bootlids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Sideframes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ZA" sz="1400">
                <a:solidFill>
                  <a:schemeClr val="tx1"/>
                </a:solidFill>
              </a:rPr>
              <a:t> Doors</a:t>
            </a:r>
          </a:p>
        </p:txBody>
      </p:sp>
      <p:sp>
        <p:nvSpPr>
          <p:cNvPr id="32" name="TextBox 37"/>
          <p:cNvSpPr txBox="1">
            <a:spLocks noChangeArrowheads="1"/>
          </p:cNvSpPr>
          <p:nvPr/>
        </p:nvSpPr>
        <p:spPr bwMode="auto">
          <a:xfrm>
            <a:off x="747713" y="5471368"/>
            <a:ext cx="922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 dirty="0">
                <a:solidFill>
                  <a:srgbClr val="C00000"/>
                </a:solidFill>
              </a:rPr>
              <a:t>6%</a:t>
            </a:r>
          </a:p>
        </p:txBody>
      </p:sp>
      <p:sp>
        <p:nvSpPr>
          <p:cNvPr id="33" name="TextBox 38"/>
          <p:cNvSpPr txBox="1">
            <a:spLocks noChangeArrowheads="1"/>
          </p:cNvSpPr>
          <p:nvPr/>
        </p:nvSpPr>
        <p:spPr bwMode="auto">
          <a:xfrm>
            <a:off x="2485206" y="3542555"/>
            <a:ext cx="923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 dirty="0">
                <a:solidFill>
                  <a:srgbClr val="C00000"/>
                </a:solidFill>
              </a:rPr>
              <a:t>5%</a:t>
            </a: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7536507" y="2630239"/>
            <a:ext cx="923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 dirty="0">
                <a:solidFill>
                  <a:srgbClr val="C00000"/>
                </a:solidFill>
              </a:rPr>
              <a:t>3%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7538095" y="4626818"/>
            <a:ext cx="922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lang="en-ZA" b="1" dirty="0">
                <a:solidFill>
                  <a:srgbClr val="C00000"/>
                </a:solidFill>
              </a:rPr>
              <a:t>7%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879103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Current local content levels (average)</a:t>
            </a:r>
            <a:endParaRPr lang="en-ZA" sz="2400" dirty="0"/>
          </a:p>
        </p:txBody>
      </p:sp>
      <p:sp>
        <p:nvSpPr>
          <p:cNvPr id="42" name="Rectangle 41"/>
          <p:cNvSpPr/>
          <p:nvPr/>
        </p:nvSpPr>
        <p:spPr>
          <a:xfrm>
            <a:off x="0" y="6488668"/>
            <a:ext cx="2243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Aft>
                <a:spcPct val="0"/>
              </a:spcAft>
            </a:pPr>
            <a:r>
              <a:rPr lang="en-ZA" sz="1600" i="1" dirty="0" smtClean="0"/>
              <a:t>Note: %’s indicative only </a:t>
            </a:r>
            <a:endParaRPr lang="en-ZA" sz="1600" i="1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/>
              <a:t>3. Building Blocks: </a:t>
            </a:r>
            <a:r>
              <a:rPr lang="en-ZA" sz="4000" dirty="0" smtClean="0">
                <a:solidFill>
                  <a:srgbClr val="C00000"/>
                </a:solidFill>
              </a:rPr>
              <a:t>Value Chain</a:t>
            </a:r>
            <a:endParaRPr lang="en-ZA" sz="40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30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156176" y="1772816"/>
            <a:ext cx="151216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/>
          <p:cNvSpPr/>
          <p:nvPr/>
        </p:nvSpPr>
        <p:spPr>
          <a:xfrm>
            <a:off x="611560" y="4437112"/>
            <a:ext cx="216024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 22"/>
          <p:cNvSpPr/>
          <p:nvPr/>
        </p:nvSpPr>
        <p:spPr>
          <a:xfrm>
            <a:off x="4355976" y="5229200"/>
            <a:ext cx="3096344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/>
          <p:cNvSpPr/>
          <p:nvPr/>
        </p:nvSpPr>
        <p:spPr>
          <a:xfrm>
            <a:off x="6444208" y="3573016"/>
            <a:ext cx="2016224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>
            <a:off x="611560" y="1772816"/>
            <a:ext cx="2808312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0" y="879103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Challenges in expanding and deepening local content</a:t>
            </a:r>
            <a:endParaRPr lang="en-ZA" sz="24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738" y="2667000"/>
            <a:ext cx="3627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0113" y="1844675"/>
            <a:ext cx="2308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b="1">
                <a:latin typeface="Calibri" pitchFamily="34" charset="0"/>
              </a:rPr>
              <a:t>Electrical / Electronic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11960" y="6165304"/>
            <a:ext cx="2636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b="1" dirty="0">
                <a:latin typeface="Calibri" pitchFamily="34" charset="0"/>
              </a:rPr>
              <a:t>Chassis and Drive-train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47775" y="4416425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b="1">
                <a:latin typeface="Calibri" pitchFamily="34" charset="0"/>
              </a:rPr>
              <a:t>Body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96025" y="1854200"/>
            <a:ext cx="256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b="1">
                <a:latin typeface="Calibri" pitchFamily="34" charset="0"/>
              </a:rPr>
              <a:t>Exterior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81788" y="3643313"/>
            <a:ext cx="2308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b="1">
                <a:latin typeface="Calibri" pitchFamily="34" charset="0"/>
              </a:rPr>
              <a:t>Interior</a:t>
            </a:r>
          </a:p>
        </p:txBody>
      </p:sp>
      <p:sp>
        <p:nvSpPr>
          <p:cNvPr id="11" name="Bent Arrow 10"/>
          <p:cNvSpPr/>
          <p:nvPr/>
        </p:nvSpPr>
        <p:spPr bwMode="auto">
          <a:xfrm rot="5400000">
            <a:off x="3269456" y="2742407"/>
            <a:ext cx="1285875" cy="65881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957"/>
            </a:avLst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12" name="Bent Arrow 11"/>
          <p:cNvSpPr/>
          <p:nvPr/>
        </p:nvSpPr>
        <p:spPr bwMode="auto">
          <a:xfrm rot="5400000" flipV="1">
            <a:off x="5252244" y="2237582"/>
            <a:ext cx="1285875" cy="668337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13" name="Bent Arrow 12"/>
          <p:cNvSpPr/>
          <p:nvPr/>
        </p:nvSpPr>
        <p:spPr bwMode="auto">
          <a:xfrm rot="16200000">
            <a:off x="3239294" y="5420519"/>
            <a:ext cx="1214438" cy="6604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14" name="Right Arrow 15"/>
          <p:cNvSpPr>
            <a:spLocks noChangeArrowheads="1"/>
          </p:cNvSpPr>
          <p:nvPr/>
        </p:nvSpPr>
        <p:spPr bwMode="auto">
          <a:xfrm>
            <a:off x="2132013" y="4429125"/>
            <a:ext cx="1120775" cy="357188"/>
          </a:xfrm>
          <a:prstGeom prst="rightArrow">
            <a:avLst>
              <a:gd name="adj1" fmla="val 50000"/>
              <a:gd name="adj2" fmla="val 46137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Char char="Ø"/>
            </a:pPr>
            <a:endParaRPr lang="en-ZA">
              <a:latin typeface="Calibri" pitchFamily="34" charset="0"/>
            </a:endParaRPr>
          </a:p>
        </p:txBody>
      </p:sp>
      <p:sp>
        <p:nvSpPr>
          <p:cNvPr id="15" name="Right Arrow 16"/>
          <p:cNvSpPr>
            <a:spLocks noChangeArrowheads="1"/>
          </p:cNvSpPr>
          <p:nvPr/>
        </p:nvSpPr>
        <p:spPr bwMode="auto">
          <a:xfrm rot="10800000">
            <a:off x="5165725" y="3643313"/>
            <a:ext cx="1516063" cy="357187"/>
          </a:xfrm>
          <a:prstGeom prst="rightArrow">
            <a:avLst>
              <a:gd name="adj1" fmla="val 50000"/>
              <a:gd name="adj2" fmla="val 46139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Char char="Ø"/>
            </a:pPr>
            <a:endParaRPr lang="en-ZA">
              <a:latin typeface="Calibri" pitchFamily="34" charset="0"/>
            </a:endParaRP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5148064" y="5229200"/>
            <a:ext cx="23288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sz="1400" dirty="0">
                <a:latin typeface="Calibri" pitchFamily="34" charset="0"/>
              </a:rPr>
              <a:t> Differing OEM </a:t>
            </a:r>
          </a:p>
          <a:p>
            <a:pPr>
              <a:buFont typeface="Arial" pitchFamily="34" charset="0"/>
              <a:buNone/>
            </a:pPr>
            <a:r>
              <a:rPr lang="en-ZA" sz="1400" dirty="0">
                <a:latin typeface="Calibri" pitchFamily="34" charset="0"/>
              </a:rPr>
              <a:t>  specifications</a:t>
            </a:r>
          </a:p>
          <a:p>
            <a:pPr>
              <a:buFont typeface="Arial" pitchFamily="34" charset="0"/>
              <a:buChar char="•"/>
            </a:pPr>
            <a:r>
              <a:rPr lang="en-ZA" sz="1400" dirty="0">
                <a:latin typeface="Calibri" pitchFamily="34" charset="0"/>
              </a:rPr>
              <a:t> Local steel quality</a:t>
            </a:r>
          </a:p>
          <a:p>
            <a:pPr>
              <a:buFont typeface="Arial" pitchFamily="34" charset="0"/>
              <a:buChar char="•"/>
            </a:pPr>
            <a:r>
              <a:rPr lang="en-ZA" sz="1400" dirty="0">
                <a:latin typeface="Calibri" pitchFamily="34" charset="0"/>
              </a:rPr>
              <a:t> Local steel specifications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584200" y="2492375"/>
            <a:ext cx="29908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ZA" sz="1400">
                <a:latin typeface="Calibri" pitchFamily="34" charset="0"/>
              </a:rPr>
              <a:t>Low volumes / economies of scale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ZA" sz="1400">
                <a:latin typeface="Calibri" pitchFamily="34" charset="0"/>
              </a:rPr>
              <a:t>Frequently changing technology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ZA" sz="1400">
                <a:latin typeface="Calibri" pitchFamily="34" charset="0"/>
              </a:rPr>
              <a:t>Distance from design centres</a:t>
            </a:r>
          </a:p>
        </p:txBody>
      </p: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6399213" y="4005263"/>
            <a:ext cx="21621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sz="1400">
                <a:latin typeface="Calibri" pitchFamily="34" charset="0"/>
              </a:rPr>
              <a:t> Differing raw materials </a:t>
            </a:r>
          </a:p>
          <a:p>
            <a:pPr>
              <a:buFont typeface="Arial" pitchFamily="34" charset="0"/>
              <a:buNone/>
            </a:pPr>
            <a:r>
              <a:rPr lang="en-ZA" sz="1400">
                <a:latin typeface="Calibri" pitchFamily="34" charset="0"/>
              </a:rPr>
              <a:t>  specs (resins, carpets)</a:t>
            </a:r>
          </a:p>
          <a:p>
            <a:pPr>
              <a:buFont typeface="Arial" pitchFamily="34" charset="0"/>
              <a:buChar char="•"/>
            </a:pPr>
            <a:r>
              <a:rPr lang="en-ZA" sz="1400">
                <a:latin typeface="Calibri" pitchFamily="34" charset="0"/>
              </a:rPr>
              <a:t> Differing technologies</a:t>
            </a: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750888" y="4786313"/>
            <a:ext cx="22923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sz="1400">
                <a:latin typeface="Calibri" pitchFamily="34" charset="0"/>
              </a:rPr>
              <a:t> Local steel quality</a:t>
            </a:r>
          </a:p>
          <a:p>
            <a:pPr>
              <a:buFont typeface="Arial" pitchFamily="34" charset="0"/>
              <a:buChar char="•"/>
            </a:pPr>
            <a:r>
              <a:rPr lang="en-ZA" sz="1400">
                <a:latin typeface="Calibri" pitchFamily="34" charset="0"/>
              </a:rPr>
              <a:t> Local steel specifications</a:t>
            </a:r>
          </a:p>
          <a:p>
            <a:pPr>
              <a:buFont typeface="Arial" pitchFamily="34" charset="0"/>
              <a:buChar char="•"/>
            </a:pPr>
            <a:r>
              <a:rPr lang="en-ZA" sz="1400">
                <a:latin typeface="Calibri" pitchFamily="34" charset="0"/>
              </a:rPr>
              <a:t> Investment costs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/>
              <a:t>3. Building Blocks: </a:t>
            </a:r>
            <a:r>
              <a:rPr lang="en-ZA" sz="4000" dirty="0" smtClean="0">
                <a:solidFill>
                  <a:srgbClr val="C00000"/>
                </a:solidFill>
              </a:rPr>
              <a:t>Value Chain</a:t>
            </a:r>
            <a:endParaRPr lang="en-ZA" sz="40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31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79103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Why are we not competitive?</a:t>
            </a:r>
            <a:endParaRPr lang="en-ZA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40768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Strong/ fluctuating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currency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Logistics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localisation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disadvantage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Our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local contents and high V to V component content?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Our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production volume?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Our productivity with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high wage demands?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Mindset?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In my opinion it is a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combination of factors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/>
              <a:t>3. Building Blocks: </a:t>
            </a:r>
            <a:r>
              <a:rPr lang="en-ZA" sz="4000" dirty="0" smtClean="0">
                <a:solidFill>
                  <a:srgbClr val="C00000"/>
                </a:solidFill>
              </a:rPr>
              <a:t>Value Chain</a:t>
            </a:r>
            <a:endParaRPr lang="en-ZA" sz="40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32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/>
              <a:t>3. Roadmap: </a:t>
            </a:r>
            <a:r>
              <a:rPr lang="en-ZA" sz="4000" dirty="0" smtClean="0">
                <a:solidFill>
                  <a:srgbClr val="C00000"/>
                </a:solidFill>
              </a:rPr>
              <a:t>Competitiveness</a:t>
            </a:r>
            <a:endParaRPr lang="en-ZA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62836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/>
              <a:t>&lt;</a:t>
            </a:r>
            <a:r>
              <a:rPr lang="en-ZA" sz="3200" dirty="0" smtClean="0"/>
              <a:t>Counter Measures&gt;</a:t>
            </a:r>
          </a:p>
          <a:p>
            <a:endParaRPr lang="en-ZA" sz="1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ZA" sz="2800" b="1" dirty="0" smtClean="0">
                <a:solidFill>
                  <a:srgbClr val="C00000"/>
                </a:solidFill>
              </a:rPr>
              <a:t>Logistics</a:t>
            </a:r>
            <a:endParaRPr lang="en-ZA" sz="2800" b="1" dirty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ZA" sz="2000" b="1" dirty="0">
                <a:solidFill>
                  <a:srgbClr val="C00000"/>
                </a:solidFill>
              </a:rPr>
              <a:t>New rail capacity </a:t>
            </a:r>
            <a:r>
              <a:rPr lang="en-ZA" sz="2000" dirty="0"/>
              <a:t>for the SA </a:t>
            </a:r>
            <a:r>
              <a:rPr lang="en-ZA" sz="2000" dirty="0" smtClean="0"/>
              <a:t>industry (Transnet </a:t>
            </a:r>
            <a:r>
              <a:rPr lang="en-ZA" sz="2000" dirty="0"/>
              <a:t>investment of R500m in automotive wagons to date &amp; R300billion over the next 7 </a:t>
            </a:r>
            <a:r>
              <a:rPr lang="en-ZA" sz="2000" dirty="0" smtClean="0"/>
              <a:t>years)</a:t>
            </a:r>
            <a:endParaRPr lang="en-ZA" sz="2000" dirty="0"/>
          </a:p>
          <a:p>
            <a:pPr marL="914400" lvl="1" indent="-457200">
              <a:buFont typeface="+mj-lt"/>
              <a:buAutoNum type="arabicPeriod"/>
            </a:pPr>
            <a:r>
              <a:rPr lang="en-ZA" sz="2000" b="1" dirty="0" smtClean="0">
                <a:solidFill>
                  <a:srgbClr val="C00000"/>
                </a:solidFill>
              </a:rPr>
              <a:t>Port </a:t>
            </a:r>
            <a:r>
              <a:rPr lang="en-ZA" sz="2000" b="1" dirty="0">
                <a:solidFill>
                  <a:srgbClr val="C00000"/>
                </a:solidFill>
              </a:rPr>
              <a:t>costs reduction </a:t>
            </a:r>
            <a:r>
              <a:rPr lang="en-ZA" sz="2000" dirty="0"/>
              <a:t>short term </a:t>
            </a:r>
            <a:r>
              <a:rPr lang="en-ZA" sz="2000" dirty="0" smtClean="0"/>
              <a:t>(</a:t>
            </a:r>
            <a:r>
              <a:rPr lang="en-ZA" sz="2000" dirty="0"/>
              <a:t>R1bn rebate given to </a:t>
            </a:r>
            <a:r>
              <a:rPr lang="en-ZA" sz="2000" dirty="0" smtClean="0"/>
              <a:t>exporters) </a:t>
            </a:r>
            <a:r>
              <a:rPr lang="en-ZA" sz="2000" dirty="0"/>
              <a:t>and long term </a:t>
            </a:r>
            <a:r>
              <a:rPr lang="en-ZA" sz="2000" dirty="0" smtClean="0"/>
              <a:t>(cargo dues reduction)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2000" b="1" dirty="0" smtClean="0">
                <a:solidFill>
                  <a:srgbClr val="C00000"/>
                </a:solidFill>
              </a:rPr>
              <a:t>Port capacity </a:t>
            </a:r>
            <a:r>
              <a:rPr lang="en-ZA" sz="2000" dirty="0" smtClean="0"/>
              <a:t>improvement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2000" b="1" dirty="0" smtClean="0">
                <a:solidFill>
                  <a:srgbClr val="C00000"/>
                </a:solidFill>
              </a:rPr>
              <a:t>Accelerated document </a:t>
            </a:r>
            <a:r>
              <a:rPr lang="en-ZA" sz="2000" dirty="0" smtClean="0"/>
              <a:t>management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2000" dirty="0" smtClean="0"/>
              <a:t>Maximising </a:t>
            </a:r>
            <a:r>
              <a:rPr lang="en-ZA" sz="2000" b="1" dirty="0" smtClean="0">
                <a:solidFill>
                  <a:srgbClr val="C00000"/>
                </a:solidFill>
              </a:rPr>
              <a:t>coastal services </a:t>
            </a:r>
            <a:r>
              <a:rPr lang="en-ZA" sz="2000" dirty="0" smtClean="0"/>
              <a:t>between ports</a:t>
            </a:r>
          </a:p>
          <a:p>
            <a:pPr marL="800100" lvl="1" indent="-342900">
              <a:buFontTx/>
              <a:buChar char="-"/>
            </a:pPr>
            <a:endParaRPr lang="en-ZA" sz="20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ZA" sz="2800" b="1" dirty="0" smtClean="0">
                <a:solidFill>
                  <a:srgbClr val="C00000"/>
                </a:solidFill>
              </a:rPr>
              <a:t>Labour</a:t>
            </a:r>
            <a:endParaRPr lang="en-ZA" sz="2800" b="1" dirty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ZA" sz="2000" dirty="0"/>
              <a:t>Fundamental </a:t>
            </a:r>
            <a:r>
              <a:rPr lang="en-ZA" sz="2000" b="1" dirty="0">
                <a:solidFill>
                  <a:srgbClr val="C00000"/>
                </a:solidFill>
              </a:rPr>
              <a:t>reform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2000" dirty="0"/>
              <a:t>Changes in </a:t>
            </a:r>
            <a:r>
              <a:rPr lang="en-ZA" sz="2000" b="1" dirty="0" smtClean="0">
                <a:solidFill>
                  <a:srgbClr val="C00000"/>
                </a:solidFill>
              </a:rPr>
              <a:t>collective bargaining</a:t>
            </a:r>
            <a:r>
              <a:rPr lang="en-ZA" sz="2000" b="1" dirty="0">
                <a:solidFill>
                  <a:srgbClr val="C00000"/>
                </a:solidFill>
              </a:rPr>
              <a:t> </a:t>
            </a:r>
            <a:r>
              <a:rPr lang="en-ZA" sz="2000" dirty="0" smtClean="0"/>
              <a:t>process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2000" dirty="0" smtClean="0"/>
              <a:t>Joint </a:t>
            </a:r>
            <a:r>
              <a:rPr lang="en-ZA" sz="2000" b="1" dirty="0" smtClean="0">
                <a:solidFill>
                  <a:srgbClr val="C00000"/>
                </a:solidFill>
              </a:rPr>
              <a:t>collaborative process </a:t>
            </a:r>
            <a:r>
              <a:rPr lang="en-ZA" sz="2000" dirty="0" smtClean="0"/>
              <a:t>between government, industry &amp; labour to find sustainable solution to create labour stability and supply. </a:t>
            </a:r>
            <a:endParaRPr lang="en-ZA" sz="2000" dirty="0"/>
          </a:p>
          <a:p>
            <a:pPr marL="800100" lvl="1" indent="-342900">
              <a:buFontTx/>
              <a:buChar char="-"/>
            </a:pPr>
            <a:endParaRPr lang="en-ZA" sz="2000" dirty="0" smtClean="0"/>
          </a:p>
          <a:p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24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/>
              <a:t>3. Roadmap: </a:t>
            </a:r>
            <a:r>
              <a:rPr lang="en-ZA" sz="4000" dirty="0" smtClean="0">
                <a:solidFill>
                  <a:srgbClr val="C00000"/>
                </a:solidFill>
              </a:rPr>
              <a:t>Value Chain</a:t>
            </a:r>
            <a:endParaRPr lang="en-ZA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640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/>
              <a:t>&lt;</a:t>
            </a:r>
            <a:r>
              <a:rPr lang="en-ZA" sz="3200" dirty="0" smtClean="0"/>
              <a:t>Counter Measures&gt;</a:t>
            </a:r>
          </a:p>
          <a:p>
            <a:endParaRPr lang="en-ZA" sz="1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ZA" sz="2800" b="1" dirty="0" smtClean="0">
                <a:solidFill>
                  <a:srgbClr val="C00000"/>
                </a:solidFill>
              </a:rPr>
              <a:t>Localisation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2000" b="1" dirty="0" smtClean="0">
                <a:solidFill>
                  <a:srgbClr val="C00000"/>
                </a:solidFill>
              </a:rPr>
              <a:t>Supplier competiveness improvement</a:t>
            </a:r>
          </a:p>
          <a:p>
            <a:pPr marL="1371600" lvl="2" indent="-457200">
              <a:buFontTx/>
              <a:buChar char="-"/>
            </a:pPr>
            <a:r>
              <a:rPr lang="en-ZA" sz="2000" dirty="0" smtClean="0"/>
              <a:t>ASCCI announced by </a:t>
            </a:r>
            <a:r>
              <a:rPr lang="en-ZA" sz="2000" dirty="0"/>
              <a:t>M</a:t>
            </a:r>
            <a:r>
              <a:rPr lang="en-ZA" sz="2000" dirty="0" smtClean="0"/>
              <a:t>in Davies at JIMS opening</a:t>
            </a:r>
          </a:p>
          <a:p>
            <a:pPr marL="1371600" lvl="2" indent="-457200">
              <a:buFontTx/>
              <a:buChar char="-"/>
            </a:pPr>
            <a:r>
              <a:rPr lang="en-ZA" sz="2000" dirty="0" smtClean="0"/>
              <a:t>Supply chain competitiveness improvement through increased production capacity, gainful employment and sector economic transformation</a:t>
            </a:r>
          </a:p>
          <a:p>
            <a:pPr marL="1371600" lvl="2" indent="-457200">
              <a:buFontTx/>
              <a:buChar char="-"/>
            </a:pPr>
            <a:endParaRPr lang="en-ZA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ZA" sz="2000" b="1" dirty="0" smtClean="0">
                <a:solidFill>
                  <a:srgbClr val="C00000"/>
                </a:solidFill>
              </a:rPr>
              <a:t>OEM purchasing council activities</a:t>
            </a:r>
          </a:p>
          <a:p>
            <a:pPr marL="1371600" lvl="2" indent="-457200">
              <a:buFontTx/>
              <a:buChar char="-"/>
            </a:pPr>
            <a:r>
              <a:rPr lang="en-ZA" sz="2000" dirty="0" smtClean="0"/>
              <a:t>OEM’s combining supplier volumes for greater economies of scale.</a:t>
            </a:r>
          </a:p>
          <a:p>
            <a:pPr marL="1371600" lvl="2" indent="-457200">
              <a:buFontTx/>
              <a:buChar char="-"/>
            </a:pPr>
            <a:r>
              <a:rPr lang="en-ZA" sz="2000" dirty="0" smtClean="0"/>
              <a:t>Introduction of new automotive technologies and growth in local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31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 smtClean="0"/>
              <a:t>3. Roadmap: </a:t>
            </a:r>
            <a:r>
              <a:rPr lang="en-ZA" sz="4000" dirty="0" smtClean="0">
                <a:solidFill>
                  <a:srgbClr val="C00000"/>
                </a:solidFill>
              </a:rPr>
              <a:t>Value Chain</a:t>
            </a:r>
            <a:endParaRPr lang="en-ZA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6409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/>
              <a:t>&lt;</a:t>
            </a:r>
            <a:r>
              <a:rPr lang="en-ZA" sz="3200" dirty="0" smtClean="0"/>
              <a:t>Counter Measures&gt;</a:t>
            </a:r>
          </a:p>
          <a:p>
            <a:endParaRPr lang="en-ZA" sz="1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ZA" sz="2800" b="1" dirty="0" smtClean="0">
                <a:solidFill>
                  <a:srgbClr val="C00000"/>
                </a:solidFill>
              </a:rPr>
              <a:t>Localisation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ZA" sz="2000" b="1" dirty="0">
                <a:solidFill>
                  <a:srgbClr val="C00000"/>
                </a:solidFill>
              </a:rPr>
              <a:t>Beneficiation (from raw materials upstream)</a:t>
            </a:r>
          </a:p>
          <a:p>
            <a:pPr marL="1371600" lvl="2" indent="-457200">
              <a:buFontTx/>
              <a:buChar char="-"/>
            </a:pPr>
            <a:r>
              <a:rPr lang="en-ZA" sz="2000" dirty="0"/>
              <a:t>Gov. initiative to restrict exports of scrap metals will assist with local beneficiation.</a:t>
            </a:r>
          </a:p>
          <a:p>
            <a:pPr marL="1371600" lvl="2" indent="-457200">
              <a:buFontTx/>
              <a:buChar char="-"/>
            </a:pPr>
            <a:r>
              <a:rPr lang="en-ZA" sz="2000" dirty="0"/>
              <a:t>Gov. strategy for “Developmental” pricing on local raw materials is critical to achieving lower auto parts costs in SA.</a:t>
            </a:r>
          </a:p>
          <a:p>
            <a:pPr marL="1371600" lvl="2" indent="-457200">
              <a:buFontTx/>
              <a:buChar char="-"/>
            </a:pPr>
            <a:r>
              <a:rPr lang="en-ZA" sz="2000" dirty="0"/>
              <a:t>Refocus on aluminium foundry competitiveness and new </a:t>
            </a:r>
            <a:r>
              <a:rPr lang="en-ZA" sz="2000" dirty="0" smtClean="0"/>
              <a:t>products</a:t>
            </a:r>
          </a:p>
          <a:p>
            <a:pPr marL="1371600" lvl="2" indent="-457200">
              <a:buFontTx/>
              <a:buChar char="-"/>
            </a:pPr>
            <a:endParaRPr lang="en-ZA" sz="2000" dirty="0"/>
          </a:p>
          <a:p>
            <a:pPr marL="914400" lvl="1" indent="-457200">
              <a:buFont typeface="+mj-lt"/>
              <a:buAutoNum type="arabicPeriod" startAt="3"/>
            </a:pPr>
            <a:r>
              <a:rPr lang="en-ZA" sz="2000" b="1" dirty="0" smtClean="0">
                <a:solidFill>
                  <a:srgbClr val="C00000"/>
                </a:solidFill>
              </a:rPr>
              <a:t>Automotive Administration System (AAS) by 5 OEM’s:</a:t>
            </a:r>
          </a:p>
          <a:p>
            <a:pPr marL="1371600" lvl="2" indent="-457200">
              <a:buFontTx/>
              <a:buChar char="-"/>
            </a:pPr>
            <a:r>
              <a:rPr lang="en-ZA" sz="2000" dirty="0" smtClean="0"/>
              <a:t>Ensuring that the APDP delivers local value addition (VA)</a:t>
            </a:r>
          </a:p>
          <a:p>
            <a:pPr marL="1371600" lvl="2" indent="-457200">
              <a:buFontTx/>
              <a:buChar char="-"/>
            </a:pPr>
            <a:r>
              <a:rPr lang="en-ZA" sz="2000" dirty="0" smtClean="0"/>
              <a:t>Tracking of local suppliers VA and local materials usage.</a:t>
            </a:r>
          </a:p>
          <a:p>
            <a:pPr marL="1371600" lvl="2" indent="-457200">
              <a:buFontTx/>
              <a:buChar char="-"/>
            </a:pPr>
            <a:r>
              <a:rPr lang="en-ZA" sz="2000" dirty="0"/>
              <a:t>Unlocking of tier 2 and 3 VA</a:t>
            </a:r>
            <a:r>
              <a:rPr lang="en-ZA" sz="2000" dirty="0" smtClean="0"/>
              <a:t>.</a:t>
            </a:r>
          </a:p>
          <a:p>
            <a:pPr marL="1371600" lvl="2" indent="-457200">
              <a:buFontTx/>
              <a:buChar char="-"/>
            </a:pPr>
            <a:r>
              <a:rPr lang="en-ZA" sz="2000" dirty="0" smtClean="0"/>
              <a:t>Deepening of supply chain by increasing VA and material localisation.</a:t>
            </a:r>
          </a:p>
          <a:p>
            <a:pPr marL="1371600" lvl="2" indent="-457200">
              <a:buFontTx/>
              <a:buChar char="-"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95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dn5.caradvice.com.au/wp-content/uploads/2011/04/toyota-Hybrid-Camry-production.jpg"/>
          <p:cNvPicPr>
            <a:picLocks noChangeAspect="1" noChangeArrowheads="1"/>
          </p:cNvPicPr>
          <p:nvPr/>
        </p:nvPicPr>
        <p:blipFill>
          <a:blip r:embed="rId2" cstate="print"/>
          <a:srcRect t="29798" b="5608"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42910" y="4459305"/>
            <a:ext cx="7772400" cy="1470025"/>
          </a:xfrm>
        </p:spPr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4</a:t>
            </a:r>
            <a:r>
              <a:rPr lang="en-ZA" dirty="0" smtClean="0">
                <a:solidFill>
                  <a:srgbClr val="C00000"/>
                </a:solidFill>
              </a:rPr>
              <a:t>. Conclusion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36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4.bp.blogspot.com/_juvy10U2oH8/TE8CFwz_MBI/AAAAAAAAAbY/MQm1f0_KwJY/s1600/cogs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9841" r="11270"/>
          <a:stretch>
            <a:fillRect/>
          </a:stretch>
        </p:blipFill>
        <p:spPr bwMode="auto">
          <a:xfrm>
            <a:off x="251520" y="1268760"/>
            <a:ext cx="2016224" cy="52292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40768"/>
          </a:xfrm>
        </p:spPr>
        <p:txBody>
          <a:bodyPr/>
          <a:lstStyle/>
          <a:p>
            <a:r>
              <a:rPr lang="en-ZA" dirty="0"/>
              <a:t>4</a:t>
            </a:r>
            <a:r>
              <a:rPr lang="en-ZA" dirty="0" smtClean="0"/>
              <a:t>. Conclusion </a:t>
            </a:r>
            <a:endParaRPr lang="en-Z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7704" y="1340768"/>
            <a:ext cx="7128792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ZA" dirty="0" smtClean="0"/>
              <a:t>To achieve 1.2m is a huge task and </a:t>
            </a:r>
            <a:r>
              <a:rPr lang="en-ZA" dirty="0" smtClean="0">
                <a:solidFill>
                  <a:srgbClr val="C00000"/>
                </a:solidFill>
              </a:rPr>
              <a:t>challenging vision.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ZA" dirty="0" smtClean="0"/>
              <a:t>Achievement is </a:t>
            </a:r>
            <a:r>
              <a:rPr lang="en-ZA" dirty="0" smtClean="0">
                <a:solidFill>
                  <a:srgbClr val="C00000"/>
                </a:solidFill>
              </a:rPr>
              <a:t>dependant on global and domestic GDP</a:t>
            </a:r>
            <a:r>
              <a:rPr lang="en-ZA" dirty="0" smtClean="0"/>
              <a:t> growth.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ZA" dirty="0" smtClean="0"/>
              <a:t>Need to </a:t>
            </a:r>
            <a:r>
              <a:rPr lang="en-ZA" dirty="0" smtClean="0">
                <a:solidFill>
                  <a:srgbClr val="C00000"/>
                </a:solidFill>
              </a:rPr>
              <a:t>grow export </a:t>
            </a:r>
            <a:r>
              <a:rPr lang="en-ZA" dirty="0" smtClean="0"/>
              <a:t>but also encourage importers to </a:t>
            </a:r>
            <a:r>
              <a:rPr lang="en-ZA" dirty="0" smtClean="0">
                <a:solidFill>
                  <a:srgbClr val="C00000"/>
                </a:solidFill>
              </a:rPr>
              <a:t>produce locally</a:t>
            </a:r>
            <a:r>
              <a:rPr lang="en-ZA" dirty="0" smtClean="0"/>
              <a:t>.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37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dn5.caradvice.com.au/wp-content/uploads/2011/04/toyota-Hybrid-Camry-production.jpg"/>
          <p:cNvPicPr>
            <a:picLocks noChangeAspect="1" noChangeArrowheads="1"/>
          </p:cNvPicPr>
          <p:nvPr/>
        </p:nvPicPr>
        <p:blipFill>
          <a:blip r:embed="rId2" cstate="print"/>
          <a:srcRect t="29798" b="5608"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42910" y="4459305"/>
            <a:ext cx="7772400" cy="1470025"/>
          </a:xfrm>
        </p:spPr>
        <p:txBody>
          <a:bodyPr/>
          <a:lstStyle/>
          <a:p>
            <a:r>
              <a:rPr lang="en-ZA" dirty="0" smtClean="0">
                <a:solidFill>
                  <a:srgbClr val="C00000"/>
                </a:solidFill>
              </a:rPr>
              <a:t>Thank You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38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1521" y="1556792"/>
            <a:ext cx="6111155" cy="400110"/>
          </a:xfrm>
          <a:prstGeom prst="accentBorderCallout1">
            <a:avLst>
              <a:gd name="adj1" fmla="val 67259"/>
              <a:gd name="adj2" fmla="val 103262"/>
              <a:gd name="adj3" fmla="val 1061871"/>
              <a:gd name="adj4" fmla="val 103425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rgbClr val="C00000"/>
                </a:solidFill>
              </a:rPr>
              <a:t>2011: Feedback &amp; updated building blocks (1.2m target)</a:t>
            </a:r>
            <a:endParaRPr lang="en-ZA" sz="2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2739115"/>
            <a:ext cx="4105077" cy="400110"/>
          </a:xfrm>
          <a:prstGeom prst="accentBorderCallout1">
            <a:avLst>
              <a:gd name="adj1" fmla="val 67259"/>
              <a:gd name="adj2" fmla="val 103262"/>
              <a:gd name="adj3" fmla="val 793834"/>
              <a:gd name="adj4" fmla="val 103425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rgbClr val="C00000"/>
                </a:solidFill>
              </a:rPr>
              <a:t>2006: Building blocks determined</a:t>
            </a:r>
            <a:endParaRPr lang="en-ZA" sz="2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1" y="2132856"/>
            <a:ext cx="5112642" cy="400110"/>
          </a:xfrm>
          <a:prstGeom prst="accentBorderCallout1">
            <a:avLst>
              <a:gd name="adj1" fmla="val 67259"/>
              <a:gd name="adj2" fmla="val 103262"/>
              <a:gd name="adj3" fmla="val 913746"/>
              <a:gd name="adj4" fmla="val 103425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rgbClr val="C00000"/>
                </a:solidFill>
              </a:rPr>
              <a:t>2008: 1 million target set</a:t>
            </a:r>
            <a:endParaRPr lang="en-ZA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77479" y="4032945"/>
            <a:ext cx="15843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ZA" kern="0">
                <a:solidFill>
                  <a:srgbClr val="000000"/>
                </a:solidFill>
                <a:latin typeface="Arial" pitchFamily="34" charset="0"/>
              </a:rPr>
              <a:t>1989 – 1994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95787" y="3275707"/>
            <a:ext cx="15843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ZA" kern="0" dirty="0">
                <a:solidFill>
                  <a:srgbClr val="000000"/>
                </a:solidFill>
                <a:latin typeface="Arial" pitchFamily="34" charset="0"/>
              </a:rPr>
              <a:t>1995 – 2012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60704" y="2521645"/>
            <a:ext cx="15843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ZA" kern="0" dirty="0">
                <a:solidFill>
                  <a:srgbClr val="000000"/>
                </a:solidFill>
                <a:latin typeface="Arial" pitchFamily="34" charset="0"/>
              </a:rPr>
              <a:t>2013 – 2020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55650" y="5657850"/>
            <a:ext cx="0" cy="434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4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8534400" y="5657850"/>
            <a:ext cx="0" cy="434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4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755650" y="5875338"/>
            <a:ext cx="820896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>
              <a:defRPr/>
            </a:pPr>
            <a:endParaRPr lang="en-US" sz="24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4175" y="5187950"/>
            <a:ext cx="7524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cs typeface="Arial" charset="0"/>
              </a:rPr>
              <a:t>1989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140700" y="5187950"/>
            <a:ext cx="7524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cs typeface="Arial" charset="0"/>
              </a:rPr>
              <a:t>2020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651500" y="5187950"/>
            <a:ext cx="7524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cs typeface="Arial" charset="0"/>
              </a:rPr>
              <a:t>2010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968625" y="5187950"/>
            <a:ext cx="7524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cs typeface="Arial" charset="0"/>
              </a:rPr>
              <a:t>2000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340100" y="5657850"/>
            <a:ext cx="0" cy="434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4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056313" y="5657850"/>
            <a:ext cx="0" cy="434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4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8596" y="0"/>
            <a:ext cx="82296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/>
              <a:t>1. Background: </a:t>
            </a:r>
            <a:r>
              <a:rPr lang="en-ZA" dirty="0" smtClean="0">
                <a:solidFill>
                  <a:srgbClr val="C00000"/>
                </a:solidFill>
              </a:rPr>
              <a:t>Roadmap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Roadmap </a:t>
            </a:r>
            <a:r>
              <a:rPr lang="en-ZA" sz="2400" dirty="0" smtClean="0"/>
              <a:t>for Industry Vision</a:t>
            </a:r>
            <a:endParaRPr lang="en-ZA" sz="240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890067" y="4396462"/>
            <a:ext cx="2160240" cy="688722"/>
          </a:xfrm>
          <a:prstGeom prst="round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ZA" sz="1400" b="1" kern="0" dirty="0">
                <a:solidFill>
                  <a:srgbClr val="FFFFFF"/>
                </a:solidFill>
                <a:latin typeface="Arial"/>
                <a:ea typeface="ＭＳ Ｐゴシック"/>
              </a:rPr>
              <a:t>Phase 6 Local Content Programme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050308" y="3638049"/>
            <a:ext cx="3312368" cy="688722"/>
          </a:xfrm>
          <a:prstGeom prst="round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ZA" sz="1400" b="1" kern="0" dirty="0">
                <a:solidFill>
                  <a:srgbClr val="FFFFFF"/>
                </a:solidFill>
                <a:latin typeface="Arial"/>
                <a:ea typeface="ＭＳ Ｐゴシック"/>
              </a:rPr>
              <a:t>Motor Industry Development Programme (MIDP)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372200" y="2889161"/>
            <a:ext cx="2160240" cy="688722"/>
          </a:xfrm>
          <a:prstGeom prst="round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ZA" sz="1400" b="1" kern="0" dirty="0">
                <a:solidFill>
                  <a:srgbClr val="FFFFFF"/>
                </a:solidFill>
                <a:latin typeface="Arial"/>
                <a:ea typeface="ＭＳ Ｐゴシック"/>
              </a:rPr>
              <a:t>Automotive Production Development Plan (APDP)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533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0"/>
            <a:ext cx="82296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/>
              <a:t>1. Background: </a:t>
            </a:r>
            <a:r>
              <a:rPr lang="en-ZA" dirty="0" smtClean="0">
                <a:solidFill>
                  <a:srgbClr val="C00000"/>
                </a:solidFill>
              </a:rPr>
              <a:t>Roadmap 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Roadmap to achieving 1.2m &amp; international competitiveness</a:t>
            </a:r>
            <a:endParaRPr lang="en-Z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63621" y="-550843"/>
            <a:ext cx="4965239" cy="889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61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dn5.caradvice.com.au/wp-content/uploads/2011/04/toyota-Hybrid-Camry-production.jpg"/>
          <p:cNvPicPr>
            <a:picLocks noChangeAspect="1" noChangeArrowheads="1"/>
          </p:cNvPicPr>
          <p:nvPr/>
        </p:nvPicPr>
        <p:blipFill>
          <a:blip r:embed="rId2" cstate="print"/>
          <a:srcRect t="29798" b="5608"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4429132"/>
            <a:ext cx="7772400" cy="1470025"/>
          </a:xfrm>
        </p:spPr>
        <p:txBody>
          <a:bodyPr/>
          <a:lstStyle/>
          <a:p>
            <a:r>
              <a:rPr lang="en-ZA" dirty="0" smtClean="0"/>
              <a:t>2. The </a:t>
            </a:r>
            <a:r>
              <a:rPr lang="en-ZA" dirty="0" smtClean="0">
                <a:solidFill>
                  <a:srgbClr val="C00000"/>
                </a:solidFill>
              </a:rPr>
              <a:t>Motor </a:t>
            </a:r>
            <a:r>
              <a:rPr lang="en-ZA" dirty="0" smtClean="0"/>
              <a:t>Industry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33AB-C4F4-420C-A957-65AAA378376E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37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ZA" sz="2400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title"/>
          </p:nvPr>
        </p:nvSpPr>
        <p:spPr>
          <a:xfrm>
            <a:off x="35496" y="908720"/>
            <a:ext cx="9108504" cy="46166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>
            <a:normAutofit/>
          </a:bodyPr>
          <a:lstStyle/>
          <a:p>
            <a:pPr eaLnBrk="1" hangingPunct="1"/>
            <a:r>
              <a:rPr lang="de-DE" altLang="en-US" sz="2400" dirty="0" smtClean="0"/>
              <a:t>Vehicle Sales by Region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0" y="1470024"/>
            <a:ext cx="4860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b="1" dirty="0"/>
              <a:t>Sales</a:t>
            </a:r>
            <a:r>
              <a:rPr lang="de-DE" altLang="en-US" dirty="0"/>
              <a:t> (million units)</a:t>
            </a:r>
          </a:p>
        </p:txBody>
      </p:sp>
      <p:sp>
        <p:nvSpPr>
          <p:cNvPr id="25606" name="Text Box 15"/>
          <p:cNvSpPr txBox="1">
            <a:spLocks noChangeArrowheads="1"/>
          </p:cNvSpPr>
          <p:nvPr/>
        </p:nvSpPr>
        <p:spPr bwMode="auto">
          <a:xfrm>
            <a:off x="5076056" y="1470024"/>
            <a:ext cx="4067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b="1" dirty="0"/>
              <a:t>Change 2012 vs. 2011 </a:t>
            </a:r>
            <a:r>
              <a:rPr lang="de-DE" altLang="en-US" dirty="0"/>
              <a:t>(millon units)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35496" y="6623944"/>
            <a:ext cx="62985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000" dirty="0"/>
              <a:t>Source: VDA, IHS Global Insight, Automobile Manufacturers </a:t>
            </a:r>
            <a:r>
              <a:rPr lang="de-DE" altLang="en-US" sz="1000" dirty="0" smtClean="0"/>
              <a:t>Ass</a:t>
            </a:r>
            <a:r>
              <a:rPr lang="de-DE" altLang="en-US" sz="1000" dirty="0"/>
              <a:t> </a:t>
            </a:r>
            <a:r>
              <a:rPr lang="de-DE" altLang="en-US" sz="1000" dirty="0" smtClean="0"/>
              <a:t>&amp; Toyota estimate</a:t>
            </a:r>
            <a:endParaRPr lang="de-DE" alt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1E0804-457B-482C-B674-0BA401E9D17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2561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82387"/>
              </p:ext>
            </p:extLst>
          </p:nvPr>
        </p:nvGraphicFramePr>
        <p:xfrm>
          <a:off x="1137345" y="2181225"/>
          <a:ext cx="3722687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r:id="rId5" imgW="3724979" imgH="4310246" progId="Excel.Chart.8">
                  <p:embed/>
                </p:oleObj>
              </mc:Choice>
              <mc:Fallback>
                <p:oleObj r:id="rId5" imgW="3724979" imgH="431024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345" y="2181225"/>
                        <a:ext cx="3722687" cy="431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9"/>
          <p:cNvGraphicFramePr>
            <a:graphicFrameLocks/>
          </p:cNvGraphicFramePr>
          <p:nvPr/>
        </p:nvGraphicFramePr>
        <p:xfrm>
          <a:off x="5092700" y="2159000"/>
          <a:ext cx="46386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r:id="rId8" imgW="4639458" imgH="3913971" progId="Excel.Chart.8">
                  <p:embed/>
                </p:oleObj>
              </mc:Choice>
              <mc:Fallback>
                <p:oleObj r:id="rId8" imgW="4639458" imgH="391397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2159000"/>
                        <a:ext cx="4638675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Text Box 16"/>
          <p:cNvSpPr txBox="1">
            <a:spLocks noChangeArrowheads="1"/>
          </p:cNvSpPr>
          <p:nvPr/>
        </p:nvSpPr>
        <p:spPr bwMode="auto">
          <a:xfrm>
            <a:off x="35496" y="4919406"/>
            <a:ext cx="1296000" cy="4672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1400" dirty="0">
                <a:solidFill>
                  <a:srgbClr val="000000"/>
                </a:solidFill>
              </a:rPr>
              <a:t>Central and</a:t>
            </a:r>
          </a:p>
          <a:p>
            <a:pPr algn="r" eaLnBrk="1" hangingPunct="1"/>
            <a:r>
              <a:rPr lang="de-DE" altLang="en-US" sz="1400" dirty="0" smtClean="0">
                <a:solidFill>
                  <a:srgbClr val="000000"/>
                </a:solidFill>
              </a:rPr>
              <a:t>East </a:t>
            </a:r>
            <a:r>
              <a:rPr lang="de-DE" altLang="en-US" sz="1400" dirty="0">
                <a:solidFill>
                  <a:srgbClr val="000000"/>
                </a:solidFill>
              </a:rPr>
              <a:t>Europe</a:t>
            </a:r>
          </a:p>
        </p:txBody>
      </p:sp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35496" y="5509728"/>
            <a:ext cx="1296000" cy="25179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1400" dirty="0" smtClean="0">
                <a:solidFill>
                  <a:srgbClr val="000000"/>
                </a:solidFill>
              </a:rPr>
              <a:t>West </a:t>
            </a:r>
            <a:r>
              <a:rPr lang="de-DE" altLang="en-US" sz="1400" dirty="0">
                <a:solidFill>
                  <a:srgbClr val="000000"/>
                </a:solidFill>
              </a:rPr>
              <a:t>Europe</a:t>
            </a:r>
          </a:p>
        </p:txBody>
      </p:sp>
      <p:sp>
        <p:nvSpPr>
          <p:cNvPr id="25614" name="Text Box 18"/>
          <p:cNvSpPr txBox="1">
            <a:spLocks noChangeArrowheads="1"/>
          </p:cNvSpPr>
          <p:nvPr/>
        </p:nvSpPr>
        <p:spPr bwMode="auto">
          <a:xfrm>
            <a:off x="35496" y="4494213"/>
            <a:ext cx="1296000" cy="250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1400">
                <a:solidFill>
                  <a:srgbClr val="000000"/>
                </a:solidFill>
              </a:rPr>
              <a:t>North America</a:t>
            </a:r>
          </a:p>
        </p:txBody>
      </p:sp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35496" y="4032250"/>
            <a:ext cx="1296000" cy="250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1400">
                <a:solidFill>
                  <a:srgbClr val="000000"/>
                </a:solidFill>
              </a:rPr>
              <a:t>South America</a:t>
            </a:r>
          </a:p>
        </p:txBody>
      </p:sp>
      <p:sp>
        <p:nvSpPr>
          <p:cNvPr id="25616" name="Text Box 20"/>
          <p:cNvSpPr txBox="1">
            <a:spLocks noChangeArrowheads="1"/>
          </p:cNvSpPr>
          <p:nvPr/>
        </p:nvSpPr>
        <p:spPr bwMode="auto">
          <a:xfrm>
            <a:off x="35496" y="3494088"/>
            <a:ext cx="1296000" cy="250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1400" dirty="0">
                <a:solidFill>
                  <a:srgbClr val="000000"/>
                </a:solidFill>
              </a:rPr>
              <a:t>Asia-Pacific</a:t>
            </a:r>
          </a:p>
        </p:txBody>
      </p:sp>
      <p:sp>
        <p:nvSpPr>
          <p:cNvPr id="25617" name="Text Box 21"/>
          <p:cNvSpPr txBox="1">
            <a:spLocks noChangeArrowheads="1"/>
          </p:cNvSpPr>
          <p:nvPr/>
        </p:nvSpPr>
        <p:spPr bwMode="auto">
          <a:xfrm>
            <a:off x="35496" y="2944813"/>
            <a:ext cx="1296000" cy="250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1400">
                <a:solidFill>
                  <a:srgbClr val="000000"/>
                </a:solidFill>
              </a:rPr>
              <a:t>Rest of  World</a:t>
            </a:r>
          </a:p>
        </p:txBody>
      </p:sp>
      <p:grpSp>
        <p:nvGrpSpPr>
          <p:cNvPr id="25618" name="Group 28"/>
          <p:cNvGrpSpPr>
            <a:grpSpLocks/>
          </p:cNvGrpSpPr>
          <p:nvPr/>
        </p:nvGrpSpPr>
        <p:grpSpPr bwMode="auto">
          <a:xfrm>
            <a:off x="3967857" y="1936750"/>
            <a:ext cx="609600" cy="493713"/>
            <a:chOff x="1170" y="1360"/>
            <a:chExt cx="1769" cy="324"/>
          </a:xfrm>
        </p:grpSpPr>
        <p:sp>
          <p:nvSpPr>
            <p:cNvPr id="25626" name="Line 29"/>
            <p:cNvSpPr>
              <a:spLocks noChangeShapeType="1"/>
            </p:cNvSpPr>
            <p:nvPr/>
          </p:nvSpPr>
          <p:spPr bwMode="auto">
            <a:xfrm flipV="1">
              <a:off x="1173" y="1360"/>
              <a:ext cx="0" cy="3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25627" name="Line 30"/>
            <p:cNvSpPr>
              <a:spLocks noChangeShapeType="1"/>
            </p:cNvSpPr>
            <p:nvPr/>
          </p:nvSpPr>
          <p:spPr bwMode="auto">
            <a:xfrm>
              <a:off x="1170" y="1360"/>
              <a:ext cx="17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25628" name="Line 31"/>
            <p:cNvSpPr>
              <a:spLocks noChangeShapeType="1"/>
            </p:cNvSpPr>
            <p:nvPr/>
          </p:nvSpPr>
          <p:spPr bwMode="auto">
            <a:xfrm>
              <a:off x="2935" y="1360"/>
              <a:ext cx="0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</p:grpSp>
      <p:sp>
        <p:nvSpPr>
          <p:cNvPr id="25619" name="Rectangle 32"/>
          <p:cNvSpPr>
            <a:spLocks noChangeArrowheads="1"/>
          </p:cNvSpPr>
          <p:nvPr/>
        </p:nvSpPr>
        <p:spPr bwMode="auto">
          <a:xfrm>
            <a:off x="4044057" y="1755775"/>
            <a:ext cx="43180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>
                <a:solidFill>
                  <a:srgbClr val="000000"/>
                </a:solidFill>
              </a:rPr>
              <a:t>+3.9</a:t>
            </a:r>
          </a:p>
        </p:txBody>
      </p:sp>
      <p:sp>
        <p:nvSpPr>
          <p:cNvPr id="25620" name="Text Box 16"/>
          <p:cNvSpPr txBox="1">
            <a:spLocks noChangeArrowheads="1"/>
          </p:cNvSpPr>
          <p:nvPr/>
        </p:nvSpPr>
        <p:spPr bwMode="auto">
          <a:xfrm>
            <a:off x="5445125" y="3562350"/>
            <a:ext cx="12811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1400">
                <a:solidFill>
                  <a:srgbClr val="000000"/>
                </a:solidFill>
              </a:rPr>
              <a:t>Central and</a:t>
            </a:r>
          </a:p>
          <a:p>
            <a:pPr algn="r" eaLnBrk="1" hangingPunct="1"/>
            <a:r>
              <a:rPr lang="de-DE" altLang="en-US" sz="1400">
                <a:solidFill>
                  <a:srgbClr val="000000"/>
                </a:solidFill>
              </a:rPr>
              <a:t>Eastern Europe</a:t>
            </a:r>
          </a:p>
        </p:txBody>
      </p:sp>
      <p:sp>
        <p:nvSpPr>
          <p:cNvPr id="25621" name="Text Box 17"/>
          <p:cNvSpPr txBox="1">
            <a:spLocks noChangeArrowheads="1"/>
          </p:cNvSpPr>
          <p:nvPr/>
        </p:nvSpPr>
        <p:spPr bwMode="auto">
          <a:xfrm>
            <a:off x="6743700" y="5578475"/>
            <a:ext cx="13271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1400">
                <a:solidFill>
                  <a:srgbClr val="000000"/>
                </a:solidFill>
              </a:rPr>
              <a:t>Western Europe</a:t>
            </a:r>
          </a:p>
        </p:txBody>
      </p:sp>
      <p:sp>
        <p:nvSpPr>
          <p:cNvPr id="25622" name="Text Box 18"/>
          <p:cNvSpPr txBox="1">
            <a:spLocks noChangeArrowheads="1"/>
          </p:cNvSpPr>
          <p:nvPr/>
        </p:nvSpPr>
        <p:spPr bwMode="auto">
          <a:xfrm>
            <a:off x="5556250" y="3040063"/>
            <a:ext cx="11699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1400">
                <a:solidFill>
                  <a:srgbClr val="000000"/>
                </a:solidFill>
              </a:rPr>
              <a:t>North America</a:t>
            </a:r>
          </a:p>
        </p:txBody>
      </p:sp>
      <p:sp>
        <p:nvSpPr>
          <p:cNvPr id="25623" name="Text Box 19"/>
          <p:cNvSpPr txBox="1">
            <a:spLocks noChangeArrowheads="1"/>
          </p:cNvSpPr>
          <p:nvPr/>
        </p:nvSpPr>
        <p:spPr bwMode="auto">
          <a:xfrm>
            <a:off x="5521325" y="4305300"/>
            <a:ext cx="12017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1400">
                <a:solidFill>
                  <a:srgbClr val="000000"/>
                </a:solidFill>
              </a:rPr>
              <a:t>South America</a:t>
            </a:r>
          </a:p>
        </p:txBody>
      </p:sp>
      <p:sp>
        <p:nvSpPr>
          <p:cNvPr id="25624" name="Text Box 20"/>
          <p:cNvSpPr txBox="1">
            <a:spLocks noChangeArrowheads="1"/>
          </p:cNvSpPr>
          <p:nvPr/>
        </p:nvSpPr>
        <p:spPr bwMode="auto">
          <a:xfrm>
            <a:off x="5749925" y="2401888"/>
            <a:ext cx="9747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1400">
                <a:solidFill>
                  <a:srgbClr val="000000"/>
                </a:solidFill>
              </a:rPr>
              <a:t>Asia-Pacific</a:t>
            </a:r>
          </a:p>
        </p:txBody>
      </p:sp>
      <p:sp>
        <p:nvSpPr>
          <p:cNvPr id="25625" name="Text Box 21"/>
          <p:cNvSpPr txBox="1">
            <a:spLocks noChangeArrowheads="1"/>
          </p:cNvSpPr>
          <p:nvPr/>
        </p:nvSpPr>
        <p:spPr bwMode="auto">
          <a:xfrm>
            <a:off x="6756400" y="4941888"/>
            <a:ext cx="11191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1400">
                <a:solidFill>
                  <a:srgbClr val="000000"/>
                </a:solidFill>
              </a:rPr>
              <a:t>Rest of World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2</a:t>
            </a:r>
            <a:r>
              <a:rPr lang="en-ZA" dirty="0" smtClean="0"/>
              <a:t>. Motor Industry: </a:t>
            </a:r>
            <a:r>
              <a:rPr lang="en-ZA" dirty="0" smtClean="0">
                <a:solidFill>
                  <a:srgbClr val="C00000"/>
                </a:solidFill>
              </a:rPr>
              <a:t>Global Relevance</a:t>
            </a:r>
            <a:endParaRPr lang="en-Z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ZA" sz="2400" dirty="0"/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90848" y="1546226"/>
            <a:ext cx="17954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74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74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74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74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74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400" dirty="0"/>
              <a:t>Structure in %</a:t>
            </a:r>
          </a:p>
        </p:txBody>
      </p:sp>
      <p:sp>
        <p:nvSpPr>
          <p:cNvPr id="26629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908720"/>
            <a:ext cx="9144000" cy="46166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rtlCol="0" anchor="t">
            <a:normAutofit/>
          </a:bodyPr>
          <a:lstStyle/>
          <a:p>
            <a:r>
              <a:rPr lang="de-DE" altLang="en-US" sz="2400" dirty="0" smtClean="0"/>
              <a:t>Vehicle Production </a:t>
            </a:r>
            <a:r>
              <a:rPr lang="de-DE" altLang="en-US" sz="2400" dirty="0"/>
              <a:t>by </a:t>
            </a:r>
            <a:r>
              <a:rPr lang="de-DE" altLang="en-US" sz="2400" dirty="0" smtClean="0"/>
              <a:t>Region</a:t>
            </a:r>
            <a:endParaRPr lang="de-DE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EC993-987E-4CA8-96E3-1ED7FFBA8AF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aphicFrame>
        <p:nvGraphicFramePr>
          <p:cNvPr id="26632" name="Object 3"/>
          <p:cNvGraphicFramePr>
            <a:graphicFrameLocks/>
          </p:cNvGraphicFramePr>
          <p:nvPr/>
        </p:nvGraphicFramePr>
        <p:xfrm>
          <a:off x="935038" y="1768475"/>
          <a:ext cx="822960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r:id="rId5" imgW="8230313" imgH="4273666" progId="Excel.Chart.8">
                  <p:embed/>
                </p:oleObj>
              </mc:Choice>
              <mc:Fallback>
                <p:oleObj r:id="rId5" imgW="8230313" imgH="42736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1768475"/>
                        <a:ext cx="8229600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Text Box 25"/>
          <p:cNvSpPr txBox="1">
            <a:spLocks noChangeArrowheads="1"/>
          </p:cNvSpPr>
          <p:nvPr/>
        </p:nvSpPr>
        <p:spPr bwMode="auto">
          <a:xfrm>
            <a:off x="71624" y="1849438"/>
            <a:ext cx="1116000" cy="250825"/>
          </a:xfrm>
          <a:prstGeom prst="rect">
            <a:avLst/>
          </a:prstGeom>
          <a:solidFill>
            <a:srgbClr val="4C53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 dirty="0">
                <a:solidFill>
                  <a:srgbClr val="FFFFFF"/>
                </a:solidFill>
              </a:rPr>
              <a:t>Rest of World</a:t>
            </a:r>
          </a:p>
        </p:txBody>
      </p:sp>
      <p:sp>
        <p:nvSpPr>
          <p:cNvPr id="26634" name="Text Box 26"/>
          <p:cNvSpPr txBox="1">
            <a:spLocks noChangeArrowheads="1"/>
          </p:cNvSpPr>
          <p:nvPr/>
        </p:nvSpPr>
        <p:spPr bwMode="auto">
          <a:xfrm>
            <a:off x="71624" y="2414588"/>
            <a:ext cx="1116000" cy="250825"/>
          </a:xfrm>
          <a:prstGeom prst="rect">
            <a:avLst/>
          </a:prstGeom>
          <a:solidFill>
            <a:srgbClr val="4C53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>
                <a:solidFill>
                  <a:srgbClr val="FFFFFF"/>
                </a:solidFill>
              </a:rPr>
              <a:t>Japan</a:t>
            </a:r>
          </a:p>
        </p:txBody>
      </p:sp>
      <p:sp>
        <p:nvSpPr>
          <p:cNvPr id="26635" name="Text Box 27"/>
          <p:cNvSpPr txBox="1">
            <a:spLocks noChangeArrowheads="1"/>
          </p:cNvSpPr>
          <p:nvPr/>
        </p:nvSpPr>
        <p:spPr bwMode="auto">
          <a:xfrm>
            <a:off x="71624" y="4651375"/>
            <a:ext cx="1116000" cy="466725"/>
          </a:xfrm>
          <a:prstGeom prst="rect">
            <a:avLst/>
          </a:prstGeom>
          <a:solidFill>
            <a:srgbClr val="4C53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 dirty="0">
                <a:solidFill>
                  <a:srgbClr val="FFFFFF"/>
                </a:solidFill>
              </a:rPr>
              <a:t>Western</a:t>
            </a:r>
          </a:p>
          <a:p>
            <a:pPr eaLnBrk="1" hangingPunct="1"/>
            <a:r>
              <a:rPr lang="de-DE" altLang="en-US" sz="1400" dirty="0">
                <a:solidFill>
                  <a:srgbClr val="FFFFFF"/>
                </a:solidFill>
              </a:rPr>
              <a:t>Europe</a:t>
            </a:r>
          </a:p>
        </p:txBody>
      </p:sp>
      <p:sp>
        <p:nvSpPr>
          <p:cNvPr id="26636" name="Text Box 28"/>
          <p:cNvSpPr txBox="1">
            <a:spLocks noChangeArrowheads="1"/>
          </p:cNvSpPr>
          <p:nvPr/>
        </p:nvSpPr>
        <p:spPr bwMode="auto">
          <a:xfrm>
            <a:off x="71624" y="3294063"/>
            <a:ext cx="1116000" cy="466725"/>
          </a:xfrm>
          <a:prstGeom prst="rect">
            <a:avLst/>
          </a:prstGeom>
          <a:solidFill>
            <a:srgbClr val="4C53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>
                <a:solidFill>
                  <a:srgbClr val="FFFFFF"/>
                </a:solidFill>
              </a:rPr>
              <a:t>North</a:t>
            </a:r>
          </a:p>
          <a:p>
            <a:pPr eaLnBrk="1" hangingPunct="1"/>
            <a:r>
              <a:rPr lang="de-DE" altLang="en-US" sz="1400">
                <a:solidFill>
                  <a:srgbClr val="FFFFFF"/>
                </a:solidFill>
              </a:rPr>
              <a:t>America</a:t>
            </a:r>
          </a:p>
        </p:txBody>
      </p:sp>
      <p:graphicFrame>
        <p:nvGraphicFramePr>
          <p:cNvPr id="22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25786"/>
              </p:ext>
            </p:extLst>
          </p:nvPr>
        </p:nvGraphicFramePr>
        <p:xfrm>
          <a:off x="142875" y="5645150"/>
          <a:ext cx="8974138" cy="609600"/>
        </p:xfrm>
        <a:graphic>
          <a:graphicData uri="http://schemas.openxmlformats.org/drawingml/2006/table">
            <a:tbl>
              <a:tblPr/>
              <a:tblGrid>
                <a:gridCol w="842962"/>
                <a:gridCol w="1352550"/>
                <a:gridCol w="1357313"/>
                <a:gridCol w="1352551"/>
                <a:gridCol w="1357313"/>
                <a:gridCol w="1352550"/>
                <a:gridCol w="1358899"/>
              </a:tblGrid>
              <a:tr h="182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Million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Units</a:t>
                      </a: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29.539</a:t>
                      </a:r>
                    </a:p>
                  </a:txBody>
                  <a:tcPr marL="91432" marR="91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39.145</a:t>
                      </a:r>
                    </a:p>
                  </a:txBody>
                  <a:tcPr marL="91432" marR="91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48.468</a:t>
                      </a:r>
                    </a:p>
                  </a:txBody>
                  <a:tcPr marL="91432" marR="91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57.814</a:t>
                      </a:r>
                    </a:p>
                  </a:txBody>
                  <a:tcPr marL="91432" marR="91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80.115</a:t>
                      </a:r>
                    </a:p>
                  </a:txBody>
                  <a:tcPr marL="91432" marR="91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84.812</a:t>
                      </a:r>
                    </a:p>
                  </a:txBody>
                  <a:tcPr marL="91432" marR="91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2" name="Text Box 26"/>
          <p:cNvSpPr txBox="1">
            <a:spLocks noChangeArrowheads="1"/>
          </p:cNvSpPr>
          <p:nvPr/>
        </p:nvSpPr>
        <p:spPr bwMode="auto">
          <a:xfrm>
            <a:off x="71624" y="2130425"/>
            <a:ext cx="1116000" cy="250825"/>
          </a:xfrm>
          <a:prstGeom prst="rect">
            <a:avLst/>
          </a:prstGeom>
          <a:solidFill>
            <a:srgbClr val="4C53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>
                <a:solidFill>
                  <a:srgbClr val="FFFFFF"/>
                </a:solidFill>
              </a:rPr>
              <a:t>China</a:t>
            </a:r>
          </a:p>
        </p:txBody>
      </p:sp>
      <p:sp>
        <p:nvSpPr>
          <p:cNvPr id="26663" name="Text Box 6"/>
          <p:cNvSpPr txBox="1">
            <a:spLocks noChangeArrowheads="1"/>
          </p:cNvSpPr>
          <p:nvPr/>
        </p:nvSpPr>
        <p:spPr bwMode="auto">
          <a:xfrm>
            <a:off x="88888" y="6597650"/>
            <a:ext cx="4730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000" dirty="0"/>
              <a:t>Source: VDA, IHS Global </a:t>
            </a:r>
            <a:r>
              <a:rPr lang="de-DE" altLang="en-US" sz="1000" dirty="0" smtClean="0"/>
              <a:t>Insight</a:t>
            </a:r>
            <a:r>
              <a:rPr lang="de-DE" altLang="en-US" sz="1000" dirty="0"/>
              <a:t> </a:t>
            </a:r>
            <a:r>
              <a:rPr lang="de-DE" altLang="en-US" sz="1000" dirty="0" smtClean="0"/>
              <a:t>&amp; Toyota calculation</a:t>
            </a:r>
            <a:endParaRPr lang="de-DE" altLang="en-US" sz="10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2</a:t>
            </a:r>
            <a:r>
              <a:rPr lang="en-ZA" dirty="0" smtClean="0"/>
              <a:t>. Motor Industry: </a:t>
            </a:r>
            <a:r>
              <a:rPr lang="en-ZA" dirty="0" smtClean="0">
                <a:solidFill>
                  <a:srgbClr val="C00000"/>
                </a:solidFill>
              </a:rPr>
              <a:t>Global Relevance</a:t>
            </a:r>
            <a:endParaRPr lang="en-Z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6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332598"/>
              </p:ext>
            </p:extLst>
          </p:nvPr>
        </p:nvGraphicFramePr>
        <p:xfrm>
          <a:off x="954088" y="2208213"/>
          <a:ext cx="8105775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r:id="rId5" imgW="8248603" imgH="4048095" progId="Excel.Chart.8">
                  <p:embed/>
                </p:oleObj>
              </mc:Choice>
              <mc:Fallback>
                <p:oleObj r:id="rId5" imgW="8248603" imgH="404809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2208213"/>
                        <a:ext cx="8105775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ZA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4666192" y="4797152"/>
            <a:ext cx="2576512" cy="101468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600" b="1" dirty="0">
                <a:solidFill>
                  <a:schemeClr val="tx1"/>
                </a:solidFill>
              </a:rPr>
              <a:t>SA 0.64%</a:t>
            </a:r>
          </a:p>
          <a:p>
            <a:pPr algn="ctr">
              <a:defRPr/>
            </a:pPr>
            <a:r>
              <a:rPr lang="en-ZA" sz="1600" b="1" dirty="0">
                <a:solidFill>
                  <a:schemeClr val="tx1"/>
                </a:solidFill>
              </a:rPr>
              <a:t>Ranked 25</a:t>
            </a:r>
            <a:r>
              <a:rPr lang="en-ZA" sz="1600" b="1" baseline="30000" dirty="0">
                <a:solidFill>
                  <a:schemeClr val="tx1"/>
                </a:solidFill>
              </a:rPr>
              <a:t>th</a:t>
            </a:r>
            <a:endParaRPr lang="en-ZA" sz="1600" b="1" dirty="0">
              <a:solidFill>
                <a:schemeClr val="tx1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488505" y="2062163"/>
            <a:ext cx="17954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74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74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74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74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74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400"/>
              <a:t>million units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381000" y="6308725"/>
            <a:ext cx="837247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en-US" sz="1000">
              <a:solidFill>
                <a:schemeClr val="bg1"/>
              </a:solidFill>
            </a:endParaRPr>
          </a:p>
        </p:txBody>
      </p:sp>
      <p:sp>
        <p:nvSpPr>
          <p:cNvPr id="27654" name="Text Box 135"/>
          <p:cNvSpPr txBox="1">
            <a:spLocks noChangeArrowheads="1"/>
          </p:cNvSpPr>
          <p:nvPr/>
        </p:nvSpPr>
        <p:spPr bwMode="auto">
          <a:xfrm>
            <a:off x="381000" y="6345238"/>
            <a:ext cx="83724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en-US" sz="1000"/>
          </a:p>
        </p:txBody>
      </p:sp>
      <p:sp>
        <p:nvSpPr>
          <p:cNvPr id="27655" name="Text Box 143"/>
          <p:cNvSpPr txBox="1">
            <a:spLocks noChangeArrowheads="1"/>
          </p:cNvSpPr>
          <p:nvPr/>
        </p:nvSpPr>
        <p:spPr bwMode="auto">
          <a:xfrm>
            <a:off x="388938" y="6330950"/>
            <a:ext cx="83708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000">
                <a:solidFill>
                  <a:schemeClr val="bg1"/>
                </a:solidFill>
              </a:rPr>
              <a:t>Anmerkung: teilweise geschätzt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>
          <a:xfrm>
            <a:off x="-47624" y="908720"/>
            <a:ext cx="9191624" cy="461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normAutofit/>
          </a:bodyPr>
          <a:lstStyle/>
          <a:p>
            <a:pPr eaLnBrk="1" hangingPunct="1"/>
            <a:r>
              <a:rPr lang="en-ZA" altLang="en-US" sz="2400" dirty="0" smtClean="0"/>
              <a:t>Most Important Production Countries</a:t>
            </a:r>
            <a:endParaRPr lang="de-DE" altLang="en-US" sz="2400" dirty="0" smtClean="0"/>
          </a:p>
        </p:txBody>
      </p:sp>
      <p:sp>
        <p:nvSpPr>
          <p:cNvPr id="27658" name="Text Box 6"/>
          <p:cNvSpPr txBox="1">
            <a:spLocks noChangeArrowheads="1"/>
          </p:cNvSpPr>
          <p:nvPr/>
        </p:nvSpPr>
        <p:spPr bwMode="auto">
          <a:xfrm>
            <a:off x="144016" y="6464036"/>
            <a:ext cx="8820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000" dirty="0"/>
              <a:t>Source: VDA, Polk Germany, press </a:t>
            </a:r>
            <a:r>
              <a:rPr lang="de-DE" altLang="en-US" sz="1000" dirty="0" smtClean="0"/>
              <a:t>information, </a:t>
            </a:r>
            <a:r>
              <a:rPr lang="de-DE" altLang="en-US" sz="1000" dirty="0"/>
              <a:t>note: partly estimated, car production USA, Canada and Mexico = cars &amp; LCV</a:t>
            </a:r>
          </a:p>
          <a:p>
            <a:pPr eaLnBrk="1" hangingPunct="1">
              <a:spcBef>
                <a:spcPct val="50000"/>
              </a:spcBef>
            </a:pPr>
            <a:endParaRPr lang="de-DE" altLang="en-US" sz="1000" dirty="0"/>
          </a:p>
        </p:txBody>
      </p:sp>
      <p:sp>
        <p:nvSpPr>
          <p:cNvPr id="27662" name="Text Box 84"/>
          <p:cNvSpPr txBox="1">
            <a:spLocks noChangeArrowheads="1"/>
          </p:cNvSpPr>
          <p:nvPr/>
        </p:nvSpPr>
        <p:spPr bwMode="auto">
          <a:xfrm>
            <a:off x="6848475" y="2297113"/>
            <a:ext cx="431800" cy="2159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>
                <a:solidFill>
                  <a:srgbClr val="000000"/>
                </a:solidFill>
              </a:rPr>
              <a:t>CV</a:t>
            </a:r>
          </a:p>
        </p:txBody>
      </p:sp>
      <p:sp>
        <p:nvSpPr>
          <p:cNvPr id="27664" name="Text Box 134"/>
          <p:cNvSpPr txBox="1">
            <a:spLocks noChangeArrowheads="1"/>
          </p:cNvSpPr>
          <p:nvPr/>
        </p:nvSpPr>
        <p:spPr bwMode="auto">
          <a:xfrm>
            <a:off x="3989388" y="2297113"/>
            <a:ext cx="431800" cy="2127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>
                <a:solidFill>
                  <a:srgbClr val="000000"/>
                </a:solidFill>
              </a:rPr>
              <a:t>Cars</a:t>
            </a:r>
          </a:p>
        </p:txBody>
      </p:sp>
      <p:graphicFrame>
        <p:nvGraphicFramePr>
          <p:cNvPr id="49" name="Group 4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324940"/>
              </p:ext>
            </p:extLst>
          </p:nvPr>
        </p:nvGraphicFramePr>
        <p:xfrm>
          <a:off x="409302" y="2295525"/>
          <a:ext cx="828675" cy="3854451"/>
        </p:xfrm>
        <a:graphic>
          <a:graphicData uri="http://schemas.openxmlformats.org/drawingml/2006/table">
            <a:tbl>
              <a:tblPr/>
              <a:tblGrid>
                <a:gridCol w="360362"/>
                <a:gridCol w="468313"/>
              </a:tblGrid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(7.)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(8.)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(11.)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(14.)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(12.)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(10.)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(9.)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(13.)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(15.)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(16.)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(17.)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</a:t>
                      </a:r>
                    </a:p>
                  </a:txBody>
                  <a:tcPr marL="18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(21.)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02" name="Text Box 80"/>
          <p:cNvSpPr txBox="1">
            <a:spLocks noChangeArrowheads="1"/>
          </p:cNvSpPr>
          <p:nvPr/>
        </p:nvSpPr>
        <p:spPr bwMode="auto">
          <a:xfrm>
            <a:off x="395536" y="1628800"/>
            <a:ext cx="8643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1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solidFill>
                  <a:srgbClr val="000000"/>
                </a:solidFill>
              </a:rPr>
              <a:t>Rank</a:t>
            </a:r>
          </a:p>
        </p:txBody>
      </p:sp>
      <p:sp>
        <p:nvSpPr>
          <p:cNvPr id="27703" name="Text Box 81"/>
          <p:cNvSpPr txBox="1">
            <a:spLocks noChangeArrowheads="1"/>
          </p:cNvSpPr>
          <p:nvPr/>
        </p:nvSpPr>
        <p:spPr bwMode="auto">
          <a:xfrm>
            <a:off x="329927" y="1985614"/>
            <a:ext cx="5429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400" dirty="0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27704" name="Text Box 82"/>
          <p:cNvSpPr txBox="1">
            <a:spLocks noChangeArrowheads="1"/>
          </p:cNvSpPr>
          <p:nvPr/>
        </p:nvSpPr>
        <p:spPr bwMode="auto">
          <a:xfrm>
            <a:off x="828402" y="1985614"/>
            <a:ext cx="5032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400">
                <a:solidFill>
                  <a:srgbClr val="000000"/>
                </a:solidFill>
              </a:rPr>
              <a:t>(2011)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2</a:t>
            </a:r>
            <a:r>
              <a:rPr lang="en-ZA" dirty="0" smtClean="0"/>
              <a:t>. Motor Industry: </a:t>
            </a:r>
            <a:r>
              <a:rPr lang="en-ZA" dirty="0" smtClean="0">
                <a:solidFill>
                  <a:srgbClr val="C00000"/>
                </a:solidFill>
              </a:rPr>
              <a:t>Global Relevance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CDC9D-76DE-4C4E-A0B6-EC7C1563D02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1980</Words>
  <Application>Microsoft Office PowerPoint</Application>
  <PresentationFormat>On-screen Show (4:3)</PresentationFormat>
  <Paragraphs>546</Paragraphs>
  <Slides>38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Microsoft Excel Chart</vt:lpstr>
      <vt:lpstr>Worksheet</vt:lpstr>
      <vt:lpstr>APDP Vision 2020  Can we do it?</vt:lpstr>
      <vt:lpstr>Contents</vt:lpstr>
      <vt:lpstr>1. Background</vt:lpstr>
      <vt:lpstr>PowerPoint Presentation</vt:lpstr>
      <vt:lpstr>PowerPoint Presentation</vt:lpstr>
      <vt:lpstr>2. The Motor Industry</vt:lpstr>
      <vt:lpstr>Vehicle Sales by Region</vt:lpstr>
      <vt:lpstr>Vehicle Production by Region</vt:lpstr>
      <vt:lpstr>Most Important Production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The Motor Industry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Conclusion</vt:lpstr>
      <vt:lpstr>4. Conclusion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Strategy and the Promotion of the New Economy</dc:title>
  <dc:creator>aaeant</dc:creator>
  <cp:lastModifiedBy>Natasha Eddie (nee Tsimboukis)</cp:lastModifiedBy>
  <cp:revision>290</cp:revision>
  <cp:lastPrinted>2013-10-21T07:57:37Z</cp:lastPrinted>
  <dcterms:created xsi:type="dcterms:W3CDTF">2011-09-20T07:50:05Z</dcterms:created>
  <dcterms:modified xsi:type="dcterms:W3CDTF">2013-10-21T09:06:55Z</dcterms:modified>
</cp:coreProperties>
</file>